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23" r:id="rId2"/>
    <p:sldId id="543" r:id="rId3"/>
    <p:sldId id="550" r:id="rId4"/>
    <p:sldId id="548" r:id="rId5"/>
    <p:sldId id="551" r:id="rId6"/>
    <p:sldId id="586" r:id="rId7"/>
    <p:sldId id="533" r:id="rId8"/>
    <p:sldId id="552" r:id="rId9"/>
    <p:sldId id="555" r:id="rId10"/>
    <p:sldId id="553" r:id="rId11"/>
    <p:sldId id="556" r:id="rId12"/>
    <p:sldId id="557" r:id="rId13"/>
    <p:sldId id="558" r:id="rId14"/>
    <p:sldId id="559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7" r:id="rId31"/>
    <p:sldId id="575" r:id="rId32"/>
    <p:sldId id="576" r:id="rId33"/>
    <p:sldId id="578" r:id="rId34"/>
    <p:sldId id="579" r:id="rId35"/>
    <p:sldId id="582" r:id="rId36"/>
    <p:sldId id="580" r:id="rId37"/>
    <p:sldId id="581" r:id="rId38"/>
    <p:sldId id="583" r:id="rId39"/>
    <p:sldId id="584" r:id="rId40"/>
    <p:sldId id="58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E00"/>
    <a:srgbClr val="FF66CC"/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57525415864261"/>
          <c:y val="1.5071664604125044E-2"/>
          <c:w val="0.7677874346794431"/>
          <c:h val="0.791738004556133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건강기능식품 시장 규모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-7.4846432212018529E-3"/>
                  <c:y val="9.08845991811308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B73-4634-A4E8-6A15E890D9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48936</c:v>
                </c:pt>
                <c:pt idx="1">
                  <c:v>51750</c:v>
                </c:pt>
                <c:pt idx="2">
                  <c:v>56902</c:v>
                </c:pt>
                <c:pt idx="3">
                  <c:v>61429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73-4634-A4E8-6A15E890D9D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86531183"/>
        <c:axId val="86530351"/>
      </c:barChart>
      <c:valAx>
        <c:axId val="86530351"/>
        <c:scaling>
          <c:orientation val="minMax"/>
        </c:scaling>
        <c:delete val="1"/>
        <c:axPos val="r"/>
        <c:numFmt formatCode="#,##0" sourceLinked="1"/>
        <c:majorTickMark val="none"/>
        <c:minorTickMark val="none"/>
        <c:tickLblPos val="nextTo"/>
        <c:crossAx val="86531183"/>
        <c:crosses val="max"/>
        <c:crossBetween val="between"/>
      </c:valAx>
      <c:catAx>
        <c:axId val="8653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653035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0.34126</cdr:x>
      <cdr:y>0.22173</cdr:y>
    </cdr:from>
    <cdr:to>
      <cdr:x>0.91853</cdr:x>
      <cdr:y>0.50295</cdr:y>
    </cdr:to>
    <cdr:cxnSp macro="">
      <cdr:nvCxnSpPr>
        <cdr:cNvPr id="2" name="직선 화살표 연결선 1">
          <a:extLst xmlns:a="http://schemas.openxmlformats.org/drawingml/2006/main">
            <a:ext uri="{FF2B5EF4-FFF2-40B4-BE49-F238E27FC236}">
              <a16:creationId xmlns:a16="http://schemas.microsoft.com/office/drawing/2014/main" id="{FCC87BD2-389D-09B4-5121-0839161F261A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1737177" y="858409"/>
          <a:ext cx="2938518" cy="1088740"/>
        </a:xfrm>
        <a:prstGeom xmlns:a="http://schemas.openxmlformats.org/drawingml/2006/main" prst="straightConnector1">
          <a:avLst/>
        </a:prstGeom>
        <a:ln xmlns:a="http://schemas.openxmlformats.org/drawingml/2006/main" w="19050">
          <a:tailEnd type="triangle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0.33602</cdr:x>
      <cdr:y>0.48967</cdr:y>
    </cdr:from>
    <cdr:to>
      <cdr:x>0.35458</cdr:x>
      <cdr:y>0.51033</cdr:y>
    </cdr:to>
    <cdr:sp macro="" textlink="">
      <cdr:nvSpPr>
        <cdr:cNvPr id="4" name="타원 3">
          <a:extLst xmlns:a="http://schemas.openxmlformats.org/drawingml/2006/main">
            <a:ext uri="{FF2B5EF4-FFF2-40B4-BE49-F238E27FC236}">
              <a16:creationId xmlns:a16="http://schemas.microsoft.com/office/drawing/2014/main" id="{83224123-C72A-5C3C-8EC6-76F66695A23D}"/>
            </a:ext>
          </a:extLst>
        </cdr:cNvPr>
        <cdr:cNvSpPr/>
      </cdr:nvSpPr>
      <cdr:spPr>
        <a:xfrm xmlns:a="http://schemas.openxmlformats.org/drawingml/2006/main" flipH="1">
          <a:off x="1710474" y="1895739"/>
          <a:ext cx="94513" cy="79958"/>
        </a:xfrm>
        <a:prstGeom xmlns:a="http://schemas.openxmlformats.org/drawingml/2006/main" prst="ellipse">
          <a:avLst/>
        </a:prstGeom>
        <a:solidFill xmlns:a="http://schemas.openxmlformats.org/drawingml/2006/main">
          <a:srgbClr val="ED7D3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  <cdr:relSizeAnchor xmlns:cdr="http://schemas.openxmlformats.org/drawingml/2006/chartDrawing">
    <cdr:from>
      <cdr:x>0.70896</cdr:x>
      <cdr:y>0.31355</cdr:y>
    </cdr:from>
    <cdr:to>
      <cdr:x>0.72753</cdr:x>
      <cdr:y>0.3342</cdr:y>
    </cdr:to>
    <cdr:sp macro="" textlink="">
      <cdr:nvSpPr>
        <cdr:cNvPr id="5" name="타원 4">
          <a:extLst xmlns:a="http://schemas.openxmlformats.org/drawingml/2006/main">
            <a:ext uri="{FF2B5EF4-FFF2-40B4-BE49-F238E27FC236}">
              <a16:creationId xmlns:a16="http://schemas.microsoft.com/office/drawing/2014/main" id="{F232C6E7-AF28-DAD4-F4A3-F7F61B89C15D}"/>
            </a:ext>
          </a:extLst>
        </cdr:cNvPr>
        <cdr:cNvSpPr/>
      </cdr:nvSpPr>
      <cdr:spPr>
        <a:xfrm xmlns:a="http://schemas.openxmlformats.org/drawingml/2006/main" flipH="1">
          <a:off x="3608927" y="1213884"/>
          <a:ext cx="94513" cy="79958"/>
        </a:xfrm>
        <a:prstGeom xmlns:a="http://schemas.openxmlformats.org/drawingml/2006/main" prst="ellipse">
          <a:avLst/>
        </a:prstGeom>
        <a:solidFill xmlns:a="http://schemas.openxmlformats.org/drawingml/2006/main">
          <a:srgbClr val="ED7D3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922C8-A8CD-41BE-9127-07B37B514E0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925B3-558B-411D-962A-60821EACB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903DE-84E4-B1DF-8C8F-38C756F6E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3AF342-BEFE-2391-C056-4F5538C8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DFD49-3DB8-FFA0-F444-0EE4EBBF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1856E-C645-FFAC-3ACD-E9AE30A2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0F6F4-6865-9957-16C2-95F3D13A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8C55B-0401-89D0-A28D-870937F2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B483A5-5558-677F-BCA3-A6C4C17BE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BD159-4C80-3AAF-53DD-0CC20569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50666-6778-6975-D9BC-BE410A35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69455-6CF8-5EB2-4585-6928D85C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5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E788DD-5DC7-CBA4-BF11-11ECC60BF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E8636E-9E2B-FF47-975B-8F5A38943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3133C-5DEF-4E34-6A83-29302549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0E5F1-F4C4-FE7B-8AD3-B231250C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26629-1A35-5ADE-3406-156516AC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6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C5C9A-CAFD-43EF-E936-E61053C3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E1458-B762-4A0C-697C-D0FE8E0DB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6613A-3700-2A0B-1923-9B07387F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09AB4-5673-208B-3AF7-AFCECE5B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37E9D-1503-1C67-C5D9-B74A5AEA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29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C93BA-5932-0F8A-77CA-B8046F4E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D22319-AD55-EC07-7C18-0C9804B3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5ACCB-8056-E40E-97B2-44A3A102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4A427-DD6A-9501-F48A-533E85A4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838B0-9986-ADDF-0310-C37486DF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4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9F31E-64B8-7732-C7B6-A2578833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DD74D-AFF3-559F-85CA-9A13A975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72577-2FB0-7F6A-80ED-67152BB1C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3CA5A-D196-9E3B-85BB-A2044C85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1EB65-60C5-50DE-4106-E170528B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F8C75-4F44-D968-0B1A-3CBD1637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4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7FF03-CC09-DE6C-C15B-05F3DC6C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79B1A6-5B83-6A3A-DCCE-44C11249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A69D14-4C8F-13F5-5B5B-01D9B7AA5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72D319-2D33-0B6A-8D25-D90C59B12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4DE67-0007-5AF4-B429-284A4CB61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71D845-A13A-AEC4-0F0F-7746858A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18F0A0-25C0-EAA5-37DF-84FFE2AA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7B5C6B-5F7C-28F5-61F6-BEB3F3D1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0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54EC9-A288-3158-F21E-11072077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B450D6-4C23-BEE1-A412-F95133AE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57DA68-5EA7-AF16-7693-F52C0D11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DEEA41-B1A8-6AD9-B2C5-66A38AD1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3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51F9F2-C604-EFD1-EC87-33731122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DDF89A-210A-1613-E1DE-6F5D7A92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D665C-02B8-C655-BE6A-AD6E85D8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5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80444-B2BC-5E8A-3440-604E2015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9DFDD-17A5-E000-5B16-4BB3870B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805103-1A79-266D-B8FC-18F14866A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83BE7-C78B-6B32-345D-B9FEEC7A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A0F2C7-18A0-2FD7-1068-ABFD5C19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509982-6801-C0DD-9B01-64D40FC5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03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A12F-5D18-40DA-C02F-83AEA1E0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FEE0F-9331-0642-E139-F3DFBDC62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46B944-CB5E-34D0-EA84-8E3C8B98F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C0F503-08BB-BB43-9E99-1454D7FC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6C00F4-BE87-0D70-EAF8-E18D1E5F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AE460F-4D62-A3E3-622C-9B2B8923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4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8B3AEC-8093-C084-8F4E-CE234331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08778E-506D-E31C-B74E-A0DE4F757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A1C13-94A0-1187-D4D5-64816B1D3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D3882-817B-F9A1-358D-2307451D2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FD4F9-6047-FF77-B062-CF3EA40F6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44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pn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3400" y="663643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42819" y="78868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INDEX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938" y="1707771"/>
            <a:ext cx="951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4443" y="1449274"/>
            <a:ext cx="8839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팀 소개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웹사이트 기획의도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개발일정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플랫폼 </a:t>
            </a:r>
            <a:r>
              <a:rPr lang="en-US" altLang="ko-KR" sz="2000" dirty="0">
                <a:latin typeface="HY강M" panose="02030600000101010101" pitchFamily="18" charset="-127"/>
                <a:ea typeface="HY강M" panose="02030600000101010101" pitchFamily="18" charset="-127"/>
              </a:rPr>
              <a:t>&amp; </a:t>
            </a: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사용 기술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설계 내용</a:t>
            </a:r>
            <a:r>
              <a:rPr lang="en-US" altLang="ko-KR" sz="2000" dirty="0">
                <a:latin typeface="HY강M" panose="02030600000101010101" pitchFamily="18" charset="-127"/>
                <a:ea typeface="HY강M" panose="02030600000101010101" pitchFamily="18" charset="-127"/>
              </a:rPr>
              <a:t>(ERD)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주요 기능 및 시연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후기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algn="ctr"/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강M" panose="02030600000101010101" pitchFamily="18" charset="-127"/>
                <a:ea typeface="HY강M" panose="02030600000101010101" pitchFamily="18" charset="-127"/>
              </a:rPr>
              <a:t>8. </a:t>
            </a: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질의응답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1B1E21-E49B-B278-FFC7-FA275F96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설계내용</a:t>
            </a:r>
            <a:r>
              <a:rPr lang="en-US" altLang="ko-KR" sz="2400" b="1" dirty="0"/>
              <a:t>(ERD)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7B3A11-29F9-47D3-DC63-AD33A677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1" y="935160"/>
            <a:ext cx="8685602" cy="5521080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9702802" y="351103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전 </a:t>
            </a:r>
            <a:r>
              <a:rPr lang="en-US" altLang="ko-KR" dirty="0"/>
              <a:t>ERD </a:t>
            </a:r>
            <a:r>
              <a:rPr lang="ko-KR" altLang="en-US" dirty="0"/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8503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메인페이지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F015CC-2878-EF61-640F-7CC70224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24" y="978154"/>
            <a:ext cx="5601351" cy="5470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841213" y="2102002"/>
            <a:ext cx="4688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&lt;top&gt;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로고 클릭 시 홈화면으로 </a:t>
            </a:r>
            <a:r>
              <a:rPr lang="en-US" altLang="ko-KR" sz="1400" dirty="0"/>
              <a:t>redirect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상품 </a:t>
            </a:r>
            <a:r>
              <a:rPr lang="ko-KR" altLang="en-US" sz="1400" dirty="0" err="1"/>
              <a:t>검색창</a:t>
            </a:r>
            <a:r>
              <a:rPr lang="ko-KR" altLang="en-US" sz="1400" dirty="0"/>
              <a:t> 활성화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네비바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29424-D9F9-4647-1B19-EE113A460CE8}"/>
              </a:ext>
            </a:extLst>
          </p:cNvPr>
          <p:cNvSpPr txBox="1"/>
          <p:nvPr/>
        </p:nvSpPr>
        <p:spPr>
          <a:xfrm>
            <a:off x="841213" y="3585330"/>
            <a:ext cx="4688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메인 페이지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시간에 따라 변화하는 </a:t>
            </a:r>
            <a:r>
              <a:rPr lang="ko-KR" altLang="en-US" sz="1400" dirty="0" err="1"/>
              <a:t>배너창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맞춤설문</a:t>
            </a:r>
            <a:r>
              <a:rPr lang="ko-KR" altLang="en-US" sz="1400" dirty="0"/>
              <a:t> 결과에 따른 상품 추천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Ai</a:t>
            </a:r>
            <a:r>
              <a:rPr lang="ko-KR" altLang="en-US" sz="1400" dirty="0"/>
              <a:t>설문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룰렛</a:t>
            </a:r>
            <a:r>
              <a:rPr lang="ko-KR" altLang="en-US" sz="1400" dirty="0"/>
              <a:t> 이벤트로 연결되는 </a:t>
            </a:r>
            <a:r>
              <a:rPr lang="ko-KR" altLang="en-US" sz="1400" dirty="0" err="1"/>
              <a:t>이벤트배너</a:t>
            </a:r>
            <a:r>
              <a:rPr lang="ko-KR" altLang="en-US" sz="1400" dirty="0"/>
              <a:t> 활성화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회사 정보 소개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010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드론배송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909847" y="3403433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네비</a:t>
            </a:r>
            <a:r>
              <a:rPr lang="ko-KR" altLang="en-US" sz="1400" dirty="0"/>
              <a:t> 바의 </a:t>
            </a:r>
            <a:r>
              <a:rPr lang="ko-KR" altLang="en-US" sz="1400" b="1" dirty="0" err="1"/>
              <a:t>드론배송</a:t>
            </a:r>
            <a:r>
              <a:rPr lang="ko-KR" altLang="en-US" sz="1400" dirty="0"/>
              <a:t>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022AB-C855-8E45-60DD-E7DA46FDB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44" y="2101869"/>
            <a:ext cx="6581256" cy="3321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5C7F-ADAD-1A3A-C8C7-E93AFD2128A5}"/>
              </a:ext>
            </a:extLst>
          </p:cNvPr>
          <p:cNvSpPr txBox="1"/>
          <p:nvPr/>
        </p:nvSpPr>
        <p:spPr>
          <a:xfrm>
            <a:off x="909847" y="3861519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주문 상품 리스트 확인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B5F11-7F25-7F8D-EDE1-DD6B3C008CBC}"/>
              </a:ext>
            </a:extLst>
          </p:cNvPr>
          <p:cNvSpPr txBox="1"/>
          <p:nvPr/>
        </p:nvSpPr>
        <p:spPr>
          <a:xfrm>
            <a:off x="909846" y="436275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상품 준비가 완료된 제품 </a:t>
            </a:r>
            <a:r>
              <a:rPr lang="ko-KR" altLang="en-US" sz="1400" b="1" dirty="0"/>
              <a:t>배송 시작 버튼 활성화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F894B-D9D3-25C7-B857-EF22F8493184}"/>
              </a:ext>
            </a:extLst>
          </p:cNvPr>
          <p:cNvSpPr/>
          <p:nvPr/>
        </p:nvSpPr>
        <p:spPr>
          <a:xfrm>
            <a:off x="9999618" y="2865121"/>
            <a:ext cx="372291" cy="1236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EEF5194-BF3C-7FCA-6F3A-D69FB0288344}"/>
              </a:ext>
            </a:extLst>
          </p:cNvPr>
          <p:cNvSpPr/>
          <p:nvPr/>
        </p:nvSpPr>
        <p:spPr>
          <a:xfrm>
            <a:off x="9042764" y="2474593"/>
            <a:ext cx="372291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12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5067F83-6B4F-94DA-E1DE-2C9C6E3D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3" y="1669968"/>
            <a:ext cx="6869457" cy="34669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드론배송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909845" y="271504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배송시작 버튼 클릭 시 </a:t>
            </a:r>
            <a:r>
              <a:rPr lang="ko-KR" altLang="en-US" sz="1400" b="1" dirty="0"/>
              <a:t>실시간 배송 정보 확인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65C7F-ADAD-1A3A-C8C7-E93AFD2128A5}"/>
              </a:ext>
            </a:extLst>
          </p:cNvPr>
          <p:cNvSpPr txBox="1"/>
          <p:nvPr/>
        </p:nvSpPr>
        <p:spPr>
          <a:xfrm>
            <a:off x="909845" y="319910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b="1" dirty="0" err="1"/>
              <a:t>카카오맵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API</a:t>
            </a:r>
            <a:r>
              <a:rPr lang="ko-KR" altLang="en-US" sz="1400" dirty="0"/>
              <a:t>로 실시간 이동 정보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48051-E851-BEEB-B089-4BCA162012D9}"/>
              </a:ext>
            </a:extLst>
          </p:cNvPr>
          <p:cNvSpPr txBox="1"/>
          <p:nvPr/>
        </p:nvSpPr>
        <p:spPr>
          <a:xfrm>
            <a:off x="909845" y="3700098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b="1" dirty="0"/>
              <a:t>기상청 </a:t>
            </a:r>
            <a:r>
              <a:rPr lang="en-US" altLang="ko-KR" sz="1400" b="1" dirty="0"/>
              <a:t>API</a:t>
            </a:r>
            <a:r>
              <a:rPr lang="ko-KR" altLang="en-US" sz="1400" dirty="0"/>
              <a:t>로 이동 장소 별 기상 정보 표기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3C691-B5AA-0FF0-D021-883CBBB9EBC2}"/>
              </a:ext>
            </a:extLst>
          </p:cNvPr>
          <p:cNvSpPr txBox="1"/>
          <p:nvPr/>
        </p:nvSpPr>
        <p:spPr>
          <a:xfrm>
            <a:off x="909847" y="4201890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</a:t>
            </a:r>
            <a:r>
              <a:rPr lang="ko-KR" altLang="en-US" sz="1400" b="1" dirty="0"/>
              <a:t> 실시간 </a:t>
            </a:r>
            <a:r>
              <a:rPr lang="ko-KR" altLang="en-US" sz="1400" b="1" dirty="0" err="1"/>
              <a:t>로드뷰</a:t>
            </a:r>
            <a:r>
              <a:rPr lang="ko-KR" altLang="en-US" sz="1400" b="1" dirty="0"/>
              <a:t> </a:t>
            </a:r>
            <a:r>
              <a:rPr lang="ko-KR" altLang="en-US" sz="1400" dirty="0"/>
              <a:t>확인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1747B-CFF6-A908-2AC5-7190DB0D2340}"/>
              </a:ext>
            </a:extLst>
          </p:cNvPr>
          <p:cNvSpPr txBox="1"/>
          <p:nvPr/>
        </p:nvSpPr>
        <p:spPr>
          <a:xfrm>
            <a:off x="909847" y="470288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b="1" dirty="0"/>
              <a:t>배송 시간 </a:t>
            </a:r>
            <a:r>
              <a:rPr lang="ko-KR" altLang="en-US" sz="1400" dirty="0"/>
              <a:t>확인가능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드론의</a:t>
            </a:r>
            <a:r>
              <a:rPr lang="ko-KR" altLang="en-US" sz="1400" dirty="0"/>
              <a:t> 움직임으로 </a:t>
            </a:r>
            <a:r>
              <a:rPr lang="ko-KR" altLang="en-US" sz="1400" b="1" dirty="0"/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89406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드론배송</a:t>
            </a:r>
            <a:r>
              <a:rPr lang="en-US" altLang="ko-KR" b="1" dirty="0"/>
              <a:t>(gif)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6CA30F-1129-EF41-5218-085233843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24" y="1575043"/>
            <a:ext cx="8966035" cy="45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A67381-C7CB-3569-8BB8-22DD3B5E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96" y="1638762"/>
            <a:ext cx="8543004" cy="431154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AI </a:t>
            </a:r>
            <a:r>
              <a:rPr lang="ko-KR" altLang="en-US" b="1" dirty="0"/>
              <a:t>상담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935972" y="3246269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b="1" dirty="0"/>
              <a:t>footer</a:t>
            </a:r>
            <a:r>
              <a:rPr lang="en-US" altLang="ko-KR" sz="1400" dirty="0"/>
              <a:t>&gt;</a:t>
            </a:r>
            <a:r>
              <a:rPr lang="ko-KR" altLang="en-US" sz="1400" dirty="0"/>
              <a:t>에 </a:t>
            </a:r>
            <a:r>
              <a:rPr lang="en-US" altLang="ko-KR" sz="1400" dirty="0"/>
              <a:t>AI</a:t>
            </a:r>
            <a:r>
              <a:rPr lang="ko-KR" altLang="en-US" sz="1400" dirty="0"/>
              <a:t>상담창을 넣어 </a:t>
            </a:r>
            <a:r>
              <a:rPr lang="ko-KR" altLang="en-US" sz="1400" b="1" dirty="0"/>
              <a:t>언제든 실시간 상담</a:t>
            </a:r>
            <a:r>
              <a:rPr lang="ko-KR" altLang="en-US" sz="1400" dirty="0"/>
              <a:t> 가능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65C7F-ADAD-1A3A-C8C7-E93AFD2128A5}"/>
              </a:ext>
            </a:extLst>
          </p:cNvPr>
          <p:cNvSpPr txBox="1"/>
          <p:nvPr/>
        </p:nvSpPr>
        <p:spPr>
          <a:xfrm>
            <a:off x="944681" y="3773871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CHAT GPT  API</a:t>
            </a:r>
            <a:r>
              <a:rPr lang="ko-KR" altLang="en-US" sz="1400" b="1" dirty="0"/>
              <a:t> 연동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48051-E851-BEEB-B089-4BCA162012D9}"/>
              </a:ext>
            </a:extLst>
          </p:cNvPr>
          <p:cNvSpPr txBox="1"/>
          <p:nvPr/>
        </p:nvSpPr>
        <p:spPr>
          <a:xfrm>
            <a:off x="935972" y="4309701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증상 입력 시 간단한 의사 상담 역할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B7A448-5DF9-120E-4867-634AEE2767C2}"/>
              </a:ext>
            </a:extLst>
          </p:cNvPr>
          <p:cNvSpPr/>
          <p:nvPr/>
        </p:nvSpPr>
        <p:spPr>
          <a:xfrm>
            <a:off x="9795190" y="3896515"/>
            <a:ext cx="1877785" cy="22282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43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맞춤설문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1075495" y="3668478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</a:t>
            </a:r>
            <a:r>
              <a:rPr lang="ko-KR" altLang="en-US" sz="1400" dirty="0" err="1"/>
              <a:t>네비바의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맞춤설문</a:t>
            </a:r>
            <a:r>
              <a:rPr lang="ko-KR" altLang="en-US" sz="1400" dirty="0"/>
              <a:t> 클릭</a:t>
            </a:r>
            <a:endParaRPr lang="ko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15F1E5-54F4-CC90-8B10-232538338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34" y="1858545"/>
            <a:ext cx="7280366" cy="36743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542FC6-DBCA-0267-8822-75E75C0A3495}"/>
              </a:ext>
            </a:extLst>
          </p:cNvPr>
          <p:cNvSpPr txBox="1"/>
          <p:nvPr/>
        </p:nvSpPr>
        <p:spPr>
          <a:xfrm>
            <a:off x="1075495" y="4304671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</a:t>
            </a:r>
            <a:r>
              <a:rPr lang="ko-KR" altLang="en-US" sz="1400" b="1" dirty="0"/>
              <a:t>성별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나이대를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6AF464-36E9-A37E-6AAF-23693C2DD6A7}"/>
              </a:ext>
            </a:extLst>
          </p:cNvPr>
          <p:cNvSpPr txBox="1"/>
          <p:nvPr/>
        </p:nvSpPr>
        <p:spPr>
          <a:xfrm>
            <a:off x="1075495" y="494086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성별</a:t>
            </a:r>
            <a:r>
              <a:rPr lang="en-US" altLang="ko-KR" sz="1400" dirty="0"/>
              <a:t>, </a:t>
            </a:r>
            <a:r>
              <a:rPr lang="ko-KR" altLang="en-US" sz="1400" dirty="0"/>
              <a:t>나이대에 따른 맞춤 설문하러 가기 클릭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75494" y="2563593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/>
              <a:t>성별과 나이에 따른 건강기능 식품 추천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14394A5-B919-96AF-08BB-F75FCA496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45" y="3057815"/>
            <a:ext cx="356101" cy="3455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313672-1955-3DB4-8AB0-046A1B7CF0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366" y="3974158"/>
            <a:ext cx="356101" cy="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맞춤설문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214832" y="3359339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14~15</a:t>
            </a:r>
            <a:r>
              <a:rPr lang="ko-KR" altLang="en-US" sz="1400" dirty="0"/>
              <a:t>개의 </a:t>
            </a:r>
            <a:r>
              <a:rPr lang="ko-KR" altLang="en-US" sz="1400" b="1" dirty="0"/>
              <a:t>맞춤 설문지</a:t>
            </a:r>
            <a:r>
              <a:rPr lang="ko-KR" altLang="en-US" sz="1400" dirty="0"/>
              <a:t> 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EC0D5-859C-2473-0781-B656AF647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62" y="2037902"/>
            <a:ext cx="6731725" cy="33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2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5B1A632-AAD1-42BB-E1F8-4FBEAFC7D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92" y="1545579"/>
            <a:ext cx="8116833" cy="40964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맞춤설문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178701" y="274368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설문 완료 시 증상과 관련된 </a:t>
            </a:r>
            <a:r>
              <a:rPr lang="ko-KR" altLang="en-US" sz="1400" b="1" dirty="0"/>
              <a:t>질병 정보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E9FFF-E895-B6CF-5272-14C335BEC3FE}"/>
              </a:ext>
            </a:extLst>
          </p:cNvPr>
          <p:cNvSpPr txBox="1"/>
          <p:nvPr/>
        </p:nvSpPr>
        <p:spPr>
          <a:xfrm>
            <a:off x="1178702" y="373836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설문 결과에 따른 </a:t>
            </a:r>
            <a:r>
              <a:rPr lang="ko-KR" altLang="en-US" sz="1400" b="1" dirty="0"/>
              <a:t>맞춤 영양제 추천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A1CB3-95E4-66B6-4F0F-4A764C59C3C1}"/>
              </a:ext>
            </a:extLst>
          </p:cNvPr>
          <p:cNvSpPr txBox="1"/>
          <p:nvPr/>
        </p:nvSpPr>
        <p:spPr>
          <a:xfrm>
            <a:off x="1178700" y="481240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사용자별 설문결과 </a:t>
            </a:r>
            <a:r>
              <a:rPr lang="en-US" altLang="ko-KR" sz="1400" b="1" dirty="0"/>
              <a:t>QR</a:t>
            </a:r>
            <a:r>
              <a:rPr lang="ko-KR" altLang="en-US" sz="1400" b="1" dirty="0"/>
              <a:t>코드</a:t>
            </a:r>
            <a:r>
              <a:rPr lang="ko-KR" altLang="en-US" sz="1400" dirty="0"/>
              <a:t>로 확인 가능</a:t>
            </a:r>
            <a:endParaRPr lang="ko-KR" altLang="en-US" sz="1400" b="1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310B68B8-0543-E6A8-DEF2-356672C28AC3}"/>
              </a:ext>
            </a:extLst>
          </p:cNvPr>
          <p:cNvSpPr/>
          <p:nvPr/>
        </p:nvSpPr>
        <p:spPr>
          <a:xfrm flipH="1">
            <a:off x="8003176" y="3559100"/>
            <a:ext cx="1126653" cy="1754061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751992-6C59-1DAF-456F-1B086A0A82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3" t="36035" r="42786" b="35470"/>
          <a:stretch/>
        </p:blipFill>
        <p:spPr>
          <a:xfrm>
            <a:off x="9129829" y="3559100"/>
            <a:ext cx="1746065" cy="1753321"/>
          </a:xfrm>
          <a:prstGeom prst="rect">
            <a:avLst/>
          </a:prstGeom>
        </p:spPr>
      </p:pic>
      <p:pic>
        <p:nvPicPr>
          <p:cNvPr id="23" name="그래픽 22" descr="커서">
            <a:extLst>
              <a:ext uri="{FF2B5EF4-FFF2-40B4-BE49-F238E27FC236}">
                <a16:creationId xmlns:a16="http://schemas.microsoft.com/office/drawing/2014/main" id="{4C7BD903-F76E-1814-4644-D9CA83CC2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7441" y="5076639"/>
            <a:ext cx="914400" cy="914400"/>
          </a:xfrm>
          <a:prstGeom prst="rect">
            <a:avLst/>
          </a:prstGeom>
        </p:spPr>
      </p:pic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FA2AFA08-D7EC-851E-5BE5-C2C838CF54DD}"/>
              </a:ext>
            </a:extLst>
          </p:cNvPr>
          <p:cNvSpPr/>
          <p:nvPr/>
        </p:nvSpPr>
        <p:spPr>
          <a:xfrm>
            <a:off x="10488365" y="3322756"/>
            <a:ext cx="583250" cy="542109"/>
          </a:xfrm>
          <a:prstGeom prst="star5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F1E095C-12EA-2348-A84A-2705654B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93" y="1657740"/>
            <a:ext cx="7266440" cy="36672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쿠폰뽑기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76935" y="2801721"/>
            <a:ext cx="468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매일 한 번씩만 참여 </a:t>
            </a:r>
            <a:r>
              <a:rPr lang="ko-KR" altLang="en-US" sz="1400" dirty="0"/>
              <a:t>가능한 행운의 </a:t>
            </a:r>
            <a:r>
              <a:rPr lang="ko-KR" altLang="en-US" sz="1400" dirty="0" err="1"/>
              <a:t>룰렛</a:t>
            </a:r>
            <a:r>
              <a:rPr lang="en-US" altLang="ko-KR" sz="1400" dirty="0"/>
              <a:t>!</a:t>
            </a:r>
          </a:p>
          <a:p>
            <a:r>
              <a:rPr lang="ko-KR" altLang="en-US" sz="1400" dirty="0"/>
              <a:t>이미 참여하면 응모하기 클릭 시 알림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4E258B-0D65-F7EE-A4E1-486B400F220B}"/>
              </a:ext>
            </a:extLst>
          </p:cNvPr>
          <p:cNvSpPr/>
          <p:nvPr/>
        </p:nvSpPr>
        <p:spPr>
          <a:xfrm>
            <a:off x="6740448" y="2064237"/>
            <a:ext cx="432162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커서">
            <a:extLst>
              <a:ext uri="{FF2B5EF4-FFF2-40B4-BE49-F238E27FC236}">
                <a16:creationId xmlns:a16="http://schemas.microsoft.com/office/drawing/2014/main" id="{84EEBAC2-E660-0F80-45F5-5785F3BC6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1842" y="4491328"/>
            <a:ext cx="833693" cy="833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4F1F36-8A24-19F0-417A-F6CB41E57097}"/>
              </a:ext>
            </a:extLst>
          </p:cNvPr>
          <p:cNvSpPr txBox="1"/>
          <p:nvPr/>
        </p:nvSpPr>
        <p:spPr>
          <a:xfrm>
            <a:off x="966923" y="436973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룰렛을</a:t>
            </a:r>
            <a:r>
              <a:rPr lang="ko-KR" altLang="en-US" sz="1400" dirty="0"/>
              <a:t> 돌려 </a:t>
            </a:r>
            <a:r>
              <a:rPr lang="ko-KR" altLang="en-US" sz="1400" b="1" dirty="0"/>
              <a:t>랜덤의 확률로 쿠폰 획득 </a:t>
            </a:r>
            <a:r>
              <a:rPr lang="ko-KR" altLang="en-US" sz="1400" dirty="0"/>
              <a:t>가능</a:t>
            </a: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CF72DE6C-C895-4832-98D7-CB69FBC2B7EE}"/>
              </a:ext>
            </a:extLst>
          </p:cNvPr>
          <p:cNvSpPr/>
          <p:nvPr/>
        </p:nvSpPr>
        <p:spPr>
          <a:xfrm flipH="1">
            <a:off x="7097314" y="3141893"/>
            <a:ext cx="833694" cy="1528802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60F227A6-A9E2-6595-91C4-71ECCD52632A}"/>
              </a:ext>
            </a:extLst>
          </p:cNvPr>
          <p:cNvSpPr/>
          <p:nvPr/>
        </p:nvSpPr>
        <p:spPr>
          <a:xfrm flipH="1" flipV="1">
            <a:off x="7097313" y="4663229"/>
            <a:ext cx="1672218" cy="1134743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0D3C51-8279-9CCD-F3FD-D188703F8A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77" b="82869" l="35417" r="64479">
                        <a14:foregroundMark x1="46094" y1="35501" x2="42031" y2="41176"/>
                        <a14:foregroundMark x1="42031" y1="41176" x2="48438" y2="59443"/>
                        <a14:foregroundMark x1="48438" y1="59443" x2="58073" y2="55521"/>
                        <a14:foregroundMark x1="58073" y1="55521" x2="47396" y2="38080"/>
                        <a14:foregroundMark x1="47396" y1="38080" x2="43073" y2="37771"/>
                        <a14:foregroundMark x1="53646" y1="35294" x2="44583" y2="37255"/>
                        <a14:foregroundMark x1="44583" y1="37255" x2="40156" y2="46233"/>
                        <a14:foregroundMark x1="40156" y1="46233" x2="39583" y2="48504"/>
                        <a14:foregroundMark x1="45833" y1="32611" x2="49375" y2="28483"/>
                        <a14:foregroundMark x1="50208" y1="25593" x2="50208" y2="25593"/>
                        <a14:foregroundMark x1="50000" y1="27657" x2="50000" y2="27245"/>
                        <a14:foregroundMark x1="50052" y1="25077" x2="50052" y2="29825"/>
                        <a14:foregroundMark x1="44167" y1="35501" x2="39740" y2="54489"/>
                        <a14:foregroundMark x1="39740" y1="54489" x2="40000" y2="57585"/>
                        <a14:foregroundMark x1="45156" y1="69556" x2="48750" y2="75232"/>
                        <a14:foregroundMark x1="48750" y1="75232" x2="53958" y2="72343"/>
                        <a14:foregroundMark x1="53958" y1="72343" x2="54167" y2="71827"/>
                        <a14:foregroundMark x1="42865" y1="63467" x2="43021" y2="72446"/>
                        <a14:foregroundMark x1="42240" y1="62745" x2="42135" y2="71930"/>
                        <a14:foregroundMark x1="49740" y1="77812" x2="49635" y2="53251"/>
                        <a14:foregroundMark x1="49792" y1="67905" x2="53698" y2="71104"/>
                        <a14:foregroundMark x1="44271" y1="45820" x2="41198" y2="53870"/>
                        <a14:foregroundMark x1="50052" y1="32817" x2="48021" y2="36739"/>
                        <a14:foregroundMark x1="55573" y1="34985" x2="60156" y2="55934"/>
                        <a14:foregroundMark x1="59010" y1="41589" x2="60260" y2="55005"/>
                        <a14:foregroundMark x1="55729" y1="45820" x2="55937" y2="50361"/>
                        <a14:foregroundMark x1="61771" y1="57069" x2="56354" y2="73684"/>
                        <a14:foregroundMark x1="60625" y1="64706" x2="59271" y2="72652"/>
                        <a14:foregroundMark x1="60052" y1="35501" x2="60052" y2="35501"/>
                        <a14:foregroundMark x1="60417" y1="36017" x2="60417" y2="36017"/>
                        <a14:foregroundMark x1="60833" y1="36739" x2="61146" y2="37874"/>
                        <a14:foregroundMark x1="61771" y1="38700" x2="62500" y2="42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86" t="20064" r="31775" b="10048"/>
          <a:stretch/>
        </p:blipFill>
        <p:spPr>
          <a:xfrm>
            <a:off x="7172610" y="1810325"/>
            <a:ext cx="4688729" cy="45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6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E065DD89-418A-4E27-E6B8-5A61A1FDA995}"/>
              </a:ext>
            </a:extLst>
          </p:cNvPr>
          <p:cNvSpPr/>
          <p:nvPr/>
        </p:nvSpPr>
        <p:spPr>
          <a:xfrm flipH="1">
            <a:off x="10075947" y="886892"/>
            <a:ext cx="566829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376959A3-70D5-079F-E9F8-360E5F87C258}"/>
              </a:ext>
            </a:extLst>
          </p:cNvPr>
          <p:cNvSpPr/>
          <p:nvPr/>
        </p:nvSpPr>
        <p:spPr>
          <a:xfrm flipH="1">
            <a:off x="7338573" y="850228"/>
            <a:ext cx="56683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9" name="평행 사변형 58"/>
          <p:cNvSpPr/>
          <p:nvPr/>
        </p:nvSpPr>
        <p:spPr>
          <a:xfrm flipH="1">
            <a:off x="4637950" y="904762"/>
            <a:ext cx="56683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74" name="평행 사변형 73"/>
          <p:cNvSpPr/>
          <p:nvPr/>
        </p:nvSpPr>
        <p:spPr>
          <a:xfrm flipH="1">
            <a:off x="1860095" y="889462"/>
            <a:ext cx="56683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1499" y="749160"/>
            <a:ext cx="11515997" cy="5905639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22546" y="813062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689264" y="821239"/>
            <a:ext cx="11333282" cy="10033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42819" y="183373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+mj-ea"/>
                <a:ea typeface="+mj-ea"/>
              </a:rPr>
              <a:t>팀원 소개</a:t>
            </a:r>
            <a:endParaRPr lang="en-US" altLang="ko-KR" sz="2400" b="1" kern="0" dirty="0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2223" y="1707771"/>
            <a:ext cx="951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898666" y="1346933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9188" y="5721290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김경훈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70188" y="3179846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294276" y="1822277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TEAM LEADER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5" name="평행 사변형 74"/>
          <p:cNvSpPr/>
          <p:nvPr/>
        </p:nvSpPr>
        <p:spPr>
          <a:xfrm>
            <a:off x="2044380" y="871027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5E9EE3-6839-B175-FDD5-E19E4193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22" name="자유형 23">
            <a:extLst>
              <a:ext uri="{FF2B5EF4-FFF2-40B4-BE49-F238E27FC236}">
                <a16:creationId xmlns:a16="http://schemas.microsoft.com/office/drawing/2014/main" id="{510A3A75-B61B-1EE9-1651-AE5704AF8A79}"/>
              </a:ext>
            </a:extLst>
          </p:cNvPr>
          <p:cNvSpPr/>
          <p:nvPr/>
        </p:nvSpPr>
        <p:spPr>
          <a:xfrm>
            <a:off x="3690034" y="1348082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615C75-7A39-BCD8-39A1-F27443D82187}"/>
              </a:ext>
            </a:extLst>
          </p:cNvPr>
          <p:cNvSpPr/>
          <p:nvPr/>
        </p:nvSpPr>
        <p:spPr>
          <a:xfrm>
            <a:off x="5116460" y="1836993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SUB LEADER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206DA0-40DC-751F-8EE8-FA9ABC203429}"/>
              </a:ext>
            </a:extLst>
          </p:cNvPr>
          <p:cNvSpPr/>
          <p:nvPr/>
        </p:nvSpPr>
        <p:spPr>
          <a:xfrm>
            <a:off x="3829735" y="5703251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 err="1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이유림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29A86B-8EDF-71BF-81C5-EF54C7297FF8}"/>
              </a:ext>
            </a:extLst>
          </p:cNvPr>
          <p:cNvSpPr/>
          <p:nvPr/>
        </p:nvSpPr>
        <p:spPr>
          <a:xfrm>
            <a:off x="3906191" y="3162923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0" name="자유형 23">
            <a:extLst>
              <a:ext uri="{FF2B5EF4-FFF2-40B4-BE49-F238E27FC236}">
                <a16:creationId xmlns:a16="http://schemas.microsoft.com/office/drawing/2014/main" id="{D3746FC7-1B0D-229A-0EBA-1036A2939E53}"/>
              </a:ext>
            </a:extLst>
          </p:cNvPr>
          <p:cNvSpPr/>
          <p:nvPr/>
        </p:nvSpPr>
        <p:spPr>
          <a:xfrm>
            <a:off x="6447105" y="1349099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7ECC9B-D94B-0452-8D5C-1B11DCD47CB4}"/>
              </a:ext>
            </a:extLst>
          </p:cNvPr>
          <p:cNvSpPr/>
          <p:nvPr/>
        </p:nvSpPr>
        <p:spPr>
          <a:xfrm>
            <a:off x="6629656" y="3162923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07892E-E0A5-6FB3-2F82-FC98E6194F60}"/>
              </a:ext>
            </a:extLst>
          </p:cNvPr>
          <p:cNvSpPr/>
          <p:nvPr/>
        </p:nvSpPr>
        <p:spPr>
          <a:xfrm>
            <a:off x="6400838" y="5708729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 err="1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박설아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3B825D-6263-11D1-E522-A5EFA105C38C}"/>
              </a:ext>
            </a:extLst>
          </p:cNvPr>
          <p:cNvSpPr/>
          <p:nvPr/>
        </p:nvSpPr>
        <p:spPr>
          <a:xfrm>
            <a:off x="7800767" y="1858941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TEAM</a:t>
            </a:r>
            <a:r>
              <a:rPr lang="ko-KR" altLang="en-US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MEMBER</a:t>
            </a:r>
          </a:p>
        </p:txBody>
      </p:sp>
      <p:sp>
        <p:nvSpPr>
          <p:cNvPr id="47" name="자유형 23">
            <a:extLst>
              <a:ext uri="{FF2B5EF4-FFF2-40B4-BE49-F238E27FC236}">
                <a16:creationId xmlns:a16="http://schemas.microsoft.com/office/drawing/2014/main" id="{D3C8A750-9B10-0CEE-8888-5AEC44617A27}"/>
              </a:ext>
            </a:extLst>
          </p:cNvPr>
          <p:cNvSpPr/>
          <p:nvPr/>
        </p:nvSpPr>
        <p:spPr>
          <a:xfrm>
            <a:off x="9188470" y="1369989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929760C1-6A46-5BEC-BEF8-796D7C7F3931}"/>
              </a:ext>
            </a:extLst>
          </p:cNvPr>
          <p:cNvSpPr/>
          <p:nvPr/>
        </p:nvSpPr>
        <p:spPr>
          <a:xfrm>
            <a:off x="10311439" y="882027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D8EA1CC7-48E8-6D8A-08D1-3F70DFD21085}"/>
              </a:ext>
            </a:extLst>
          </p:cNvPr>
          <p:cNvSpPr/>
          <p:nvPr/>
        </p:nvSpPr>
        <p:spPr>
          <a:xfrm>
            <a:off x="7596531" y="861042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AFAF80-633D-88AE-A6A7-6835CBF6D1E5}"/>
              </a:ext>
            </a:extLst>
          </p:cNvPr>
          <p:cNvSpPr/>
          <p:nvPr/>
        </p:nvSpPr>
        <p:spPr>
          <a:xfrm>
            <a:off x="10470806" y="1897549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TEAM</a:t>
            </a:r>
            <a:r>
              <a:rPr lang="ko-KR" altLang="en-US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MEMBER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DF4C85C-0573-AC18-9646-5B85913720AF}"/>
              </a:ext>
            </a:extLst>
          </p:cNvPr>
          <p:cNvSpPr/>
          <p:nvPr/>
        </p:nvSpPr>
        <p:spPr>
          <a:xfrm>
            <a:off x="9310369" y="3179846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188815-DF0C-DF84-A725-168093AA2A8C}"/>
              </a:ext>
            </a:extLst>
          </p:cNvPr>
          <p:cNvSpPr/>
          <p:nvPr/>
        </p:nvSpPr>
        <p:spPr>
          <a:xfrm>
            <a:off x="9131040" y="5704882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 err="1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한진성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785588" y="889166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F7774E-C522-3029-C573-FDEFDC30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76" y="1762829"/>
            <a:ext cx="1025991" cy="1321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2E3B0A-787C-855C-8A9B-77FCF592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499" y="1762829"/>
            <a:ext cx="1024262" cy="13169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54F026-340D-8FB4-41F4-49606B521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18" y="1785033"/>
            <a:ext cx="1021124" cy="13094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C040E9-1327-93A0-7403-7FE0CCD4D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182" y="1781411"/>
            <a:ext cx="1009639" cy="13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8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80D699-50D2-A121-41E0-314F04BE8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23" y="1424540"/>
            <a:ext cx="7079777" cy="49595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전체상품보기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731096"/>
            <a:ext cx="468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최근등록순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판매수량순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낮은가격순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높은가격순</a:t>
            </a:r>
            <a:r>
              <a:rPr lang="en-US" altLang="ko-KR" sz="1400" dirty="0"/>
              <a:t>, </a:t>
            </a:r>
            <a:r>
              <a:rPr lang="ko-KR" altLang="en-US" sz="1400" dirty="0"/>
              <a:t>인기순의</a:t>
            </a:r>
            <a:r>
              <a:rPr lang="en-US" altLang="ko-KR" sz="1400" dirty="0"/>
              <a:t> </a:t>
            </a:r>
            <a:r>
              <a:rPr lang="ko-KR" altLang="en-US" sz="1400" b="1" dirty="0"/>
              <a:t>상품 정렬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B2BE286-85C8-BDB1-3387-EA5BC6132A7E}"/>
              </a:ext>
            </a:extLst>
          </p:cNvPr>
          <p:cNvSpPr/>
          <p:nvPr/>
        </p:nvSpPr>
        <p:spPr>
          <a:xfrm>
            <a:off x="6453065" y="1840673"/>
            <a:ext cx="513792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993DD-887B-9E09-B3BC-10A0AC186859}"/>
              </a:ext>
            </a:extLst>
          </p:cNvPr>
          <p:cNvSpPr txBox="1"/>
          <p:nvPr/>
        </p:nvSpPr>
        <p:spPr>
          <a:xfrm>
            <a:off x="1040535" y="379973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페이징</a:t>
            </a:r>
            <a:r>
              <a:rPr lang="ko-KR" altLang="en-US" sz="1400" b="1" dirty="0"/>
              <a:t>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EE839-C52A-3D3C-53B0-B2A5CC7713DE}"/>
              </a:ext>
            </a:extLst>
          </p:cNvPr>
          <p:cNvSpPr txBox="1"/>
          <p:nvPr/>
        </p:nvSpPr>
        <p:spPr>
          <a:xfrm>
            <a:off x="1040535" y="4589815"/>
            <a:ext cx="468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 사진</a:t>
            </a:r>
            <a:r>
              <a:rPr lang="en-US" altLang="ko-KR" sz="1400" dirty="0"/>
              <a:t>, </a:t>
            </a:r>
            <a:r>
              <a:rPr lang="ko-KR" altLang="en-US" sz="1400" dirty="0"/>
              <a:t>스토어명</a:t>
            </a:r>
            <a:r>
              <a:rPr lang="en-US" altLang="ko-KR" sz="1400" dirty="0"/>
              <a:t>, </a:t>
            </a:r>
            <a:r>
              <a:rPr lang="ko-KR" altLang="en-US" sz="1400" dirty="0"/>
              <a:t>상품명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리뷰평점</a:t>
            </a:r>
            <a:r>
              <a:rPr lang="en-US" altLang="ko-KR" sz="1400" dirty="0"/>
              <a:t>, </a:t>
            </a:r>
            <a:r>
              <a:rPr lang="ko-KR" altLang="en-US" sz="1400" dirty="0"/>
              <a:t>좋아요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b="1" dirty="0"/>
              <a:t>제품 정보 확인가능</a:t>
            </a:r>
          </a:p>
        </p:txBody>
      </p:sp>
    </p:spTree>
    <p:extLst>
      <p:ext uri="{BB962C8B-B14F-4D97-AF65-F5344CB8AC3E}">
        <p14:creationId xmlns:p14="http://schemas.microsoft.com/office/powerpoint/2010/main" val="141662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323B1-1492-9511-2D5B-7218A896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7" y="1092015"/>
            <a:ext cx="6884017" cy="482239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카테고리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54068" y="3151822"/>
            <a:ext cx="46887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카테고리 클릭 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카테고리별 상품으로 연결되는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모달창</a:t>
            </a:r>
            <a:r>
              <a:rPr lang="ko-KR" altLang="en-US" sz="1400" b="1" dirty="0"/>
              <a:t> 구현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60018F9-CE7E-A5EA-9E6E-C634119AB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34" y="2786993"/>
            <a:ext cx="489493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15FCFE56-0ECB-3D81-791D-D7D8DC901A63}"/>
              </a:ext>
            </a:extLst>
          </p:cNvPr>
          <p:cNvSpPr/>
          <p:nvPr/>
        </p:nvSpPr>
        <p:spPr>
          <a:xfrm>
            <a:off x="5596847" y="1858091"/>
            <a:ext cx="229187" cy="5779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으로 구부러짐 22">
            <a:extLst>
              <a:ext uri="{FF2B5EF4-FFF2-40B4-BE49-F238E27FC236}">
                <a16:creationId xmlns:a16="http://schemas.microsoft.com/office/drawing/2014/main" id="{01AAF311-D67C-6164-13FC-E2D9A9F38EDF}"/>
              </a:ext>
            </a:extLst>
          </p:cNvPr>
          <p:cNvSpPr/>
          <p:nvPr/>
        </p:nvSpPr>
        <p:spPr>
          <a:xfrm rot="19238909">
            <a:off x="5215458" y="2892174"/>
            <a:ext cx="1027611" cy="3059875"/>
          </a:xfrm>
          <a:prstGeom prst="curved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09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B60D81B-1D97-116E-A4A1-D13EC5B76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47" y="951301"/>
            <a:ext cx="8004904" cy="263619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상세페이지</a:t>
            </a:r>
            <a:r>
              <a:rPr lang="en-US" altLang="ko-KR" b="1" dirty="0"/>
              <a:t>(</a:t>
            </a:r>
            <a:r>
              <a:rPr lang="ko-KR" altLang="en-US" b="1" dirty="0"/>
              <a:t>메인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190000"/>
            <a:ext cx="46887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여러 </a:t>
            </a:r>
            <a:r>
              <a:rPr lang="ko-KR" altLang="en-US" sz="1400" b="1" dirty="0"/>
              <a:t>대표사진을 마우스 </a:t>
            </a:r>
            <a:r>
              <a:rPr lang="ko-KR" altLang="en-US" sz="1400" b="1" dirty="0" err="1"/>
              <a:t>호버</a:t>
            </a:r>
            <a:r>
              <a:rPr lang="ko-KR" altLang="en-US" sz="1400" dirty="0" err="1"/>
              <a:t>로</a:t>
            </a:r>
            <a:r>
              <a:rPr lang="ko-KR" altLang="en-US" sz="1400" dirty="0"/>
              <a:t> 볼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-   </a:t>
            </a:r>
            <a:r>
              <a:rPr lang="ko-KR" altLang="en-US" sz="1400" b="1" dirty="0"/>
              <a:t>상품 찜 기능 구현 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구매수량을 변경해 </a:t>
            </a:r>
            <a:r>
              <a:rPr lang="ko-KR" altLang="en-US" sz="1400" b="1" dirty="0"/>
              <a:t>장바구니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바로구매</a:t>
            </a:r>
            <a:r>
              <a:rPr lang="ko-KR" altLang="en-US" sz="1400" dirty="0"/>
              <a:t>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FB67C8-E1AF-089B-32FD-A9D682EC7D85}"/>
              </a:ext>
            </a:extLst>
          </p:cNvPr>
          <p:cNvSpPr txBox="1"/>
          <p:nvPr/>
        </p:nvSpPr>
        <p:spPr>
          <a:xfrm>
            <a:off x="1040535" y="4897305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상품설명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판매정보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리뷰</a:t>
            </a:r>
            <a:r>
              <a:rPr lang="en-US" altLang="ko-KR" sz="1400" b="1" dirty="0"/>
              <a:t>/Q&amp;A 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 </a:t>
            </a:r>
            <a:r>
              <a:rPr lang="en-US" altLang="ko-KR" sz="1400" b="1" dirty="0"/>
              <a:t>TAP </a:t>
            </a:r>
            <a:r>
              <a:rPr lang="ko-KR" altLang="en-US" sz="1400" b="1" dirty="0"/>
              <a:t>구현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60BB61D-3CD3-DB8E-4C0A-9D74FC9E9E12}"/>
              </a:ext>
            </a:extLst>
          </p:cNvPr>
          <p:cNvSpPr/>
          <p:nvPr/>
        </p:nvSpPr>
        <p:spPr>
          <a:xfrm>
            <a:off x="5481020" y="5263325"/>
            <a:ext cx="4688728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16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FB5D25-7474-E20E-31E7-3C2CEDCA7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88" y="848350"/>
            <a:ext cx="6579215" cy="62571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상세페이지</a:t>
            </a:r>
            <a:r>
              <a:rPr lang="en-US" altLang="ko-KR" b="1" dirty="0"/>
              <a:t>(</a:t>
            </a:r>
            <a:r>
              <a:rPr lang="ko-KR" altLang="en-US" b="1" dirty="0"/>
              <a:t>리뷰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3228465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구매자에 한해서만 </a:t>
            </a:r>
            <a:r>
              <a:rPr lang="ko-KR" altLang="en-US" sz="1400" dirty="0"/>
              <a:t>주문 목록에서 리뷰를 남길 수 있음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0B5AFB4-DFBF-8E64-D06F-5941E139216A}"/>
              </a:ext>
            </a:extLst>
          </p:cNvPr>
          <p:cNvSpPr/>
          <p:nvPr/>
        </p:nvSpPr>
        <p:spPr>
          <a:xfrm>
            <a:off x="6266236" y="4345739"/>
            <a:ext cx="4688728" cy="21020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7CCFC-ED31-2778-7011-C34BB97C64F7}"/>
              </a:ext>
            </a:extLst>
          </p:cNvPr>
          <p:cNvSpPr txBox="1"/>
          <p:nvPr/>
        </p:nvSpPr>
        <p:spPr>
          <a:xfrm>
            <a:off x="1040534" y="3863254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별점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내용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사진 반영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977315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상세페이지</a:t>
            </a:r>
            <a:r>
              <a:rPr lang="en-US" altLang="ko-KR" b="1" dirty="0"/>
              <a:t>(Q&amp;A)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79686" y="2818876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상품문의 버튼을 통해 </a:t>
            </a:r>
            <a:r>
              <a:rPr lang="ko-KR" altLang="en-US" sz="1400" b="1" dirty="0"/>
              <a:t>질문</a:t>
            </a:r>
            <a:r>
              <a:rPr lang="en-US" altLang="ko-KR" sz="1400" b="1" dirty="0"/>
              <a:t>(Q)</a:t>
            </a:r>
            <a:r>
              <a:rPr lang="ko-KR" altLang="en-US" sz="1400" dirty="0"/>
              <a:t>를 남기면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판매자 페이지에서 판매자가 </a:t>
            </a:r>
            <a:r>
              <a:rPr lang="ko-KR" altLang="en-US" sz="1400" b="1" dirty="0"/>
              <a:t>답변</a:t>
            </a:r>
            <a:r>
              <a:rPr lang="en-US" altLang="ko-KR" sz="1400" b="1" dirty="0"/>
              <a:t>(A)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B942A1-3FF3-6230-12DB-63BA3F1F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1"/>
          <a:stretch/>
        </p:blipFill>
        <p:spPr>
          <a:xfrm>
            <a:off x="5049200" y="874373"/>
            <a:ext cx="6704358" cy="49932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D6485A-84F7-09AB-76EC-A137C899C02A}"/>
              </a:ext>
            </a:extLst>
          </p:cNvPr>
          <p:cNvSpPr/>
          <p:nvPr/>
        </p:nvSpPr>
        <p:spPr>
          <a:xfrm>
            <a:off x="6200502" y="2586800"/>
            <a:ext cx="4432663" cy="28212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CB21A-B19B-5A58-DFC0-D024D6499BE5}"/>
              </a:ext>
            </a:extLst>
          </p:cNvPr>
          <p:cNvSpPr txBox="1"/>
          <p:nvPr/>
        </p:nvSpPr>
        <p:spPr>
          <a:xfrm>
            <a:off x="1062467" y="4096172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답변 완료 여부를 </a:t>
            </a:r>
            <a:r>
              <a:rPr lang="ko-KR" altLang="en-US" sz="1400" dirty="0"/>
              <a:t>알기 쉽게</a:t>
            </a:r>
            <a:r>
              <a:rPr lang="ko-KR" altLang="en-US" sz="1400" b="1" dirty="0"/>
              <a:t> 시각화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6957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1FE600-9F46-7454-85C5-554D8D6CA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61" y="1320633"/>
            <a:ext cx="7725390" cy="46151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장바구니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54068" y="3151822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주문 수량 조절 </a:t>
            </a:r>
            <a:r>
              <a:rPr lang="en-US" altLang="ko-KR" sz="1400" b="1" dirty="0"/>
              <a:t>/ </a:t>
            </a:r>
            <a:r>
              <a:rPr lang="ko-KR" altLang="en-US" sz="1400" b="1" dirty="0" err="1"/>
              <a:t>구매할제품</a:t>
            </a:r>
            <a:r>
              <a:rPr lang="ko-KR" altLang="en-US" sz="1400" b="1" dirty="0"/>
              <a:t> 선택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24975-FC22-E9B1-9DB6-8C3E44CBB432}"/>
              </a:ext>
            </a:extLst>
          </p:cNvPr>
          <p:cNvSpPr txBox="1"/>
          <p:nvPr/>
        </p:nvSpPr>
        <p:spPr>
          <a:xfrm>
            <a:off x="1054089" y="3622668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선택 후 구독하기</a:t>
            </a:r>
            <a:r>
              <a:rPr lang="en-US" altLang="ko-KR" sz="1400" dirty="0"/>
              <a:t>/</a:t>
            </a:r>
            <a:r>
              <a:rPr lang="ko-KR" altLang="en-US" sz="1400" dirty="0"/>
              <a:t>주문하기 </a:t>
            </a:r>
            <a:r>
              <a:rPr lang="ko-KR" altLang="en-US" sz="1400" b="1" dirty="0"/>
              <a:t>버튼</a:t>
            </a:r>
            <a:r>
              <a:rPr lang="ko-KR" altLang="en-US" sz="1400" dirty="0"/>
              <a:t>을 통해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결제페이지로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294588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A7FCC3-44AD-49B9-DD85-E09DEAA8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48" y="831177"/>
            <a:ext cx="5159364" cy="56833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결제페이지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367794"/>
            <a:ext cx="468872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우편번호 </a:t>
            </a:r>
            <a:r>
              <a:rPr lang="en-US" altLang="ko-KR" sz="1400" b="1" dirty="0"/>
              <a:t>API </a:t>
            </a:r>
            <a:r>
              <a:rPr lang="ko-KR" altLang="en-US" sz="1400" dirty="0"/>
              <a:t>연동으로 배송 정보 설정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쿠폰</a:t>
            </a:r>
            <a:r>
              <a:rPr lang="ko-KR" altLang="en-US" sz="1400" dirty="0"/>
              <a:t> 시스템 연계 적용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적립금</a:t>
            </a:r>
            <a:r>
              <a:rPr lang="ko-KR" altLang="en-US" sz="1400" dirty="0"/>
              <a:t> 시스템 연계 적용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회원 </a:t>
            </a:r>
            <a:r>
              <a:rPr lang="ko-KR" altLang="en-US" sz="1400" b="1" dirty="0"/>
              <a:t>등급별 할인 </a:t>
            </a:r>
            <a:r>
              <a:rPr lang="ko-KR" altLang="en-US" sz="1400" dirty="0"/>
              <a:t>혜택 적용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08359" y="4362645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구독 결제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일번결제와</a:t>
            </a:r>
            <a:r>
              <a:rPr lang="ko-KR" altLang="en-US" sz="1400" dirty="0"/>
              <a:t> 폼은 동일하며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결제 시작 일 기준으로 정기결제</a:t>
            </a:r>
            <a:r>
              <a:rPr lang="ko-KR" altLang="en-US" sz="1400" dirty="0"/>
              <a:t> 날짜 </a:t>
            </a:r>
            <a:r>
              <a:rPr lang="ko-KR" altLang="en-US" sz="1400" dirty="0" err="1"/>
              <a:t>카운팅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59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35A69B7-DB6F-8524-80ED-583AA0D9C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6" r="35929" b="34826"/>
          <a:stretch/>
        </p:blipFill>
        <p:spPr>
          <a:xfrm>
            <a:off x="8411534" y="2160879"/>
            <a:ext cx="3387635" cy="4010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결제페이지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9106" y="3029739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카카오페이 </a:t>
            </a:r>
            <a:r>
              <a:rPr lang="en-US" altLang="ko-KR" sz="1400" b="1" dirty="0"/>
              <a:t>API </a:t>
            </a:r>
            <a:r>
              <a:rPr lang="ko-KR" altLang="en-US" sz="1400" b="1" dirty="0"/>
              <a:t>연동</a:t>
            </a:r>
            <a:r>
              <a:rPr lang="ko-KR" altLang="en-US" sz="1400" dirty="0"/>
              <a:t>으로 결제  시스템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9106" y="3468937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주문 완료 시 </a:t>
            </a:r>
            <a:r>
              <a:rPr lang="ko-KR" altLang="en-US" sz="1400" dirty="0"/>
              <a:t>결제 페이지 </a:t>
            </a:r>
            <a:r>
              <a:rPr lang="ko-KR" altLang="en-US" sz="1400" b="1" dirty="0"/>
              <a:t>이메일로 발송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AC1E10-FA8E-31C2-DDA1-23454E18F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3" r="35224" b="32415"/>
          <a:stretch/>
        </p:blipFill>
        <p:spPr>
          <a:xfrm>
            <a:off x="5448799" y="1287587"/>
            <a:ext cx="4025565" cy="4622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54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95295" y="2715486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b="1" dirty="0"/>
              <a:t>비동기</a:t>
            </a:r>
            <a:r>
              <a:rPr lang="ko-KR" altLang="en-US" sz="1400" dirty="0"/>
              <a:t> 방식으로 </a:t>
            </a:r>
            <a:r>
              <a:rPr lang="en-US" altLang="ko-KR" sz="1400" b="1" dirty="0"/>
              <a:t>ID </a:t>
            </a:r>
            <a:r>
              <a:rPr lang="ko-KR" altLang="en-US" sz="1400" b="1" dirty="0"/>
              <a:t>중복검사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9243" y="3406684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우편번호  </a:t>
            </a:r>
            <a:r>
              <a:rPr lang="en-US" altLang="ko-KR" sz="1400" b="1" dirty="0"/>
              <a:t>API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49DEF2-8966-7936-92E5-AD4568121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71" y="918858"/>
            <a:ext cx="5804257" cy="550799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0A1CAD-AFC0-E5FB-753A-38C9AE80146D}"/>
              </a:ext>
            </a:extLst>
          </p:cNvPr>
          <p:cNvSpPr txBox="1"/>
          <p:nvPr/>
        </p:nvSpPr>
        <p:spPr>
          <a:xfrm>
            <a:off x="1049243" y="4073629"/>
            <a:ext cx="357501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이메일로 인증번호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난수생성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발송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이메일 </a:t>
            </a:r>
            <a:r>
              <a:rPr lang="ko-KR" altLang="en-US" sz="1400" dirty="0" err="1"/>
              <a:t>인증되어야만</a:t>
            </a:r>
            <a:r>
              <a:rPr lang="ko-KR" altLang="en-US" sz="1400" dirty="0"/>
              <a:t> 가입 가능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339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  <a:r>
              <a:rPr lang="en-US" altLang="ko-KR" b="1" dirty="0"/>
              <a:t>/ID,PW</a:t>
            </a:r>
            <a:r>
              <a:rPr lang="ko-KR" altLang="en-US" b="1" dirty="0"/>
              <a:t>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3" y="2781510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로그인 시 </a:t>
            </a:r>
            <a:r>
              <a:rPr lang="ko-KR" altLang="en-US" sz="1400" b="1" dirty="0"/>
              <a:t>세션</a:t>
            </a:r>
            <a:r>
              <a:rPr lang="en-US" altLang="ko-KR" sz="1400" b="1" dirty="0"/>
              <a:t>(Session) </a:t>
            </a:r>
            <a:r>
              <a:rPr lang="ko-KR" altLang="en-US" sz="1400" b="1" dirty="0"/>
              <a:t>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0534" y="3222070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아이디 찾기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비밀번호 찾기 </a:t>
            </a:r>
            <a:r>
              <a:rPr lang="ko-KR" altLang="en-US" sz="1400" dirty="0"/>
              <a:t>기능 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080CF3-9CFB-BBAD-3532-B19BA5C50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15" y="3702284"/>
            <a:ext cx="4688729" cy="2366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E55AFF-B6D0-F5F8-4278-7C02A8FA5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72" y="1194947"/>
            <a:ext cx="5802992" cy="2928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7B92E5A-41AA-B4B3-4E27-EDEB42F6405A}"/>
              </a:ext>
            </a:extLst>
          </p:cNvPr>
          <p:cNvSpPr/>
          <p:nvPr/>
        </p:nvSpPr>
        <p:spPr>
          <a:xfrm>
            <a:off x="7705768" y="275735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F64BDD4-B611-1AA1-469E-FEF5D26A11C5}"/>
              </a:ext>
            </a:extLst>
          </p:cNvPr>
          <p:cNvCxnSpPr>
            <a:cxnSpLocks/>
          </p:cNvCxnSpPr>
          <p:nvPr/>
        </p:nvCxnSpPr>
        <p:spPr>
          <a:xfrm>
            <a:off x="8058046" y="2955362"/>
            <a:ext cx="815988" cy="12334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5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25080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266FAA-A43C-27B0-D116-8D36A77F0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62" y="1866800"/>
            <a:ext cx="5572125" cy="542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48D6D78-79DF-AE4D-A093-08FB580F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3" y="924385"/>
            <a:ext cx="5867400" cy="609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4B7394C-291F-EF98-0780-993CF27B7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7" y="1009200"/>
            <a:ext cx="3724275" cy="67967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7321F6B-DE77-6B0F-9D53-5528A994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200" y="2475532"/>
            <a:ext cx="6331921" cy="12017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DE9A361-8522-4075-B55C-B9E47C804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929" y="2752517"/>
            <a:ext cx="3152775" cy="857250"/>
          </a:xfrm>
          <a:prstGeom prst="rect">
            <a:avLst/>
          </a:prstGeom>
        </p:spPr>
      </p:pic>
      <p:pic>
        <p:nvPicPr>
          <p:cNvPr id="2048" name="그림 2047">
            <a:extLst>
              <a:ext uri="{FF2B5EF4-FFF2-40B4-BE49-F238E27FC236}">
                <a16:creationId xmlns:a16="http://schemas.microsoft.com/office/drawing/2014/main" id="{5D89443B-64AE-81E0-DABD-77B1B78B9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526" y="4367842"/>
            <a:ext cx="6124575" cy="504825"/>
          </a:xfrm>
          <a:prstGeom prst="rect">
            <a:avLst/>
          </a:prstGeom>
        </p:spPr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96A09E50-6669-EF77-1111-84C6BD367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1082" y="5053046"/>
            <a:ext cx="62484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6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회원정보수정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62699" y="3347175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/>
              <a:t>Readonly</a:t>
            </a:r>
            <a:r>
              <a:rPr lang="ko-KR" altLang="en-US" sz="1400" b="1" dirty="0"/>
              <a:t> 속성을 </a:t>
            </a:r>
            <a:r>
              <a:rPr lang="ko-KR" altLang="en-US" sz="1400" dirty="0"/>
              <a:t>이용해 변경 불가능한 속성은 수정 불가능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EF8290-8672-E222-FD10-1DFF267EE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21" y="1146800"/>
            <a:ext cx="5630356" cy="4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8310589-D631-75F5-4F01-DFA04C1F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03" y="963710"/>
            <a:ext cx="6992983" cy="352927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17921" y="105941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주문내역확인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597266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마이페이지 → 나의 주문내역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0535" y="3220487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주문내역 </a:t>
            </a:r>
            <a:r>
              <a:rPr lang="en-US" altLang="ko-KR" sz="1400" dirty="0"/>
              <a:t>/ </a:t>
            </a:r>
            <a:r>
              <a:rPr lang="ko-KR" altLang="en-US" sz="1400" dirty="0"/>
              <a:t>주문 상세내역 확인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522DEB-0271-9A2E-3C54-8A3A8CBC3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58" y="2627384"/>
            <a:ext cx="6217417" cy="353291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04B673-622F-E968-140D-1448AB7470CF}"/>
              </a:ext>
            </a:extLst>
          </p:cNvPr>
          <p:cNvSpPr/>
          <p:nvPr/>
        </p:nvSpPr>
        <p:spPr>
          <a:xfrm>
            <a:off x="9629922" y="2037173"/>
            <a:ext cx="352278" cy="1573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데이터 26">
            <a:extLst>
              <a:ext uri="{FF2B5EF4-FFF2-40B4-BE49-F238E27FC236}">
                <a16:creationId xmlns:a16="http://schemas.microsoft.com/office/drawing/2014/main" id="{5DF51415-0431-4729-6AFF-0E8A8F8085A6}"/>
              </a:ext>
            </a:extLst>
          </p:cNvPr>
          <p:cNvSpPr/>
          <p:nvPr/>
        </p:nvSpPr>
        <p:spPr>
          <a:xfrm>
            <a:off x="9209784" y="1468582"/>
            <a:ext cx="497952" cy="7026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데이터 26">
            <a:extLst>
              <a:ext uri="{FF2B5EF4-FFF2-40B4-BE49-F238E27FC236}">
                <a16:creationId xmlns:a16="http://schemas.microsoft.com/office/drawing/2014/main" id="{57621A1A-8944-98E8-979C-784BD6C2B2D3}"/>
              </a:ext>
            </a:extLst>
          </p:cNvPr>
          <p:cNvSpPr/>
          <p:nvPr/>
        </p:nvSpPr>
        <p:spPr>
          <a:xfrm>
            <a:off x="7477965" y="3315855"/>
            <a:ext cx="686980" cy="9333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95CE559-B85E-578E-9098-2C1505D548BB}"/>
              </a:ext>
            </a:extLst>
          </p:cNvPr>
          <p:cNvSpPr/>
          <p:nvPr/>
        </p:nvSpPr>
        <p:spPr>
          <a:xfrm>
            <a:off x="9707735" y="3617005"/>
            <a:ext cx="489209" cy="6686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07A5F-D4C9-5C1D-AC08-5ED770F79383}"/>
              </a:ext>
            </a:extLst>
          </p:cNvPr>
          <p:cNvSpPr txBox="1"/>
          <p:nvPr/>
        </p:nvSpPr>
        <p:spPr>
          <a:xfrm>
            <a:off x="1040535" y="3948512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상세 내역에서 리뷰 작성하기 버튼 클릭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모달창으로</a:t>
            </a:r>
            <a:r>
              <a:rPr lang="ko-KR" altLang="en-US" sz="1400" b="1" dirty="0"/>
              <a:t> 리뷰 작성 가능</a:t>
            </a:r>
          </a:p>
        </p:txBody>
      </p:sp>
    </p:spTree>
    <p:extLst>
      <p:ext uri="{BB962C8B-B14F-4D97-AF65-F5344CB8AC3E}">
        <p14:creationId xmlns:p14="http://schemas.microsoft.com/office/powerpoint/2010/main" val="100515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리뷰작성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09847" y="3095155"/>
            <a:ext cx="46887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내가 주문한 제품에 한해 리뷰 작성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/>
              <a:t>별점</a:t>
            </a:r>
            <a:r>
              <a:rPr lang="ko-KR" altLang="en-US" sz="1400" b="1" dirty="0"/>
              <a:t> 선택 </a:t>
            </a:r>
            <a:r>
              <a:rPr lang="ko-KR" altLang="en-US" sz="1400" dirty="0"/>
              <a:t>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최대 </a:t>
            </a:r>
            <a:r>
              <a:rPr lang="en-US" altLang="ko-KR" sz="1400" dirty="0"/>
              <a:t>2</a:t>
            </a:r>
            <a:r>
              <a:rPr lang="ko-KR" altLang="en-US" sz="1400" dirty="0"/>
              <a:t>장까지 </a:t>
            </a:r>
            <a:r>
              <a:rPr lang="ko-KR" altLang="en-US" sz="1400" b="1" dirty="0"/>
              <a:t>사진 업로드 </a:t>
            </a:r>
            <a:r>
              <a:rPr lang="ko-KR" altLang="en-US" sz="1400" dirty="0"/>
              <a:t>가능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9C67F5-C9B4-410B-F2A7-CDBCFEDAB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30" y="1046179"/>
            <a:ext cx="7606669" cy="525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5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DFE52C-0A91-1E34-BB65-A12A076DC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41" y="1047397"/>
            <a:ext cx="6166142" cy="3111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17921" y="105941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구독내역확인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597266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마이페이지 → 나의 구독내역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0535" y="3238959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구독내역 </a:t>
            </a:r>
            <a:r>
              <a:rPr lang="en-US" altLang="ko-KR" sz="1400" dirty="0"/>
              <a:t>/ </a:t>
            </a:r>
            <a:r>
              <a:rPr lang="ko-KR" altLang="en-US" sz="1400" dirty="0"/>
              <a:t>구독 상세내역 확인 가능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04B673-622F-E968-140D-1448AB7470CF}"/>
              </a:ext>
            </a:extLst>
          </p:cNvPr>
          <p:cNvSpPr/>
          <p:nvPr/>
        </p:nvSpPr>
        <p:spPr>
          <a:xfrm>
            <a:off x="9458760" y="2014583"/>
            <a:ext cx="352278" cy="1573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데이터 26">
            <a:extLst>
              <a:ext uri="{FF2B5EF4-FFF2-40B4-BE49-F238E27FC236}">
                <a16:creationId xmlns:a16="http://schemas.microsoft.com/office/drawing/2014/main" id="{5DF51415-0431-4729-6AFF-0E8A8F8085A6}"/>
              </a:ext>
            </a:extLst>
          </p:cNvPr>
          <p:cNvSpPr/>
          <p:nvPr/>
        </p:nvSpPr>
        <p:spPr>
          <a:xfrm>
            <a:off x="9209784" y="1502365"/>
            <a:ext cx="497952" cy="457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95CE559-B85E-578E-9098-2C1505D548BB}"/>
              </a:ext>
            </a:extLst>
          </p:cNvPr>
          <p:cNvSpPr/>
          <p:nvPr/>
        </p:nvSpPr>
        <p:spPr>
          <a:xfrm>
            <a:off x="9707735" y="3617005"/>
            <a:ext cx="489209" cy="6686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07A5F-D4C9-5C1D-AC08-5ED770F79383}"/>
              </a:ext>
            </a:extLst>
          </p:cNvPr>
          <p:cNvSpPr txBox="1"/>
          <p:nvPr/>
        </p:nvSpPr>
        <p:spPr>
          <a:xfrm>
            <a:off x="1040535" y="3948512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구독 상세내역에서는 </a:t>
            </a:r>
            <a:r>
              <a:rPr lang="ko-KR" altLang="en-US" sz="1400" b="1" dirty="0"/>
              <a:t>정기배송일</a:t>
            </a:r>
            <a:r>
              <a:rPr lang="ko-KR" altLang="en-US" sz="1400" dirty="0"/>
              <a:t> 확인 가능</a:t>
            </a:r>
            <a:endParaRPr lang="ko-KR" altLang="en-US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6EB76F-9C92-92F1-1D86-51153B6F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36" y="2560543"/>
            <a:ext cx="5882122" cy="37958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8" name="순서도: 데이터 26">
            <a:extLst>
              <a:ext uri="{FF2B5EF4-FFF2-40B4-BE49-F238E27FC236}">
                <a16:creationId xmlns:a16="http://schemas.microsoft.com/office/drawing/2014/main" id="{57621A1A-8944-98E8-979C-784BD6C2B2D3}"/>
              </a:ext>
            </a:extLst>
          </p:cNvPr>
          <p:cNvSpPr/>
          <p:nvPr/>
        </p:nvSpPr>
        <p:spPr>
          <a:xfrm>
            <a:off x="7585059" y="3220487"/>
            <a:ext cx="783085" cy="6765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5BA6CC8-0268-D504-CD15-5D68B07766A3}"/>
              </a:ext>
            </a:extLst>
          </p:cNvPr>
          <p:cNvSpPr/>
          <p:nvPr/>
        </p:nvSpPr>
        <p:spPr>
          <a:xfrm>
            <a:off x="7624322" y="3391499"/>
            <a:ext cx="2572621" cy="3535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256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회원등급확인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671332"/>
            <a:ext cx="517992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누적 구매 금액</a:t>
            </a:r>
            <a:r>
              <a:rPr lang="ko-KR" altLang="en-US" sz="1400" dirty="0"/>
              <a:t>으로 회원 </a:t>
            </a:r>
            <a:r>
              <a:rPr lang="ko-KR" altLang="en-US" sz="1400" b="1" dirty="0"/>
              <a:t>등급 부여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86A075-7231-AF02-2A46-D43DFBE60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2" y="1534221"/>
            <a:ext cx="7848600" cy="39610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6B8A2B-646F-23A7-E2CD-87E5EE68BF52}"/>
              </a:ext>
            </a:extLst>
          </p:cNvPr>
          <p:cNvSpPr txBox="1"/>
          <p:nvPr/>
        </p:nvSpPr>
        <p:spPr>
          <a:xfrm>
            <a:off x="916074" y="3160692"/>
            <a:ext cx="517992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등급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누적 구매 금액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적립금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보유 쿠폰</a:t>
            </a:r>
            <a:r>
              <a:rPr lang="ko-KR" altLang="en-US" sz="1400" dirty="0"/>
              <a:t>확인 가능</a:t>
            </a:r>
          </a:p>
        </p:txBody>
      </p:sp>
    </p:spTree>
    <p:extLst>
      <p:ext uri="{BB962C8B-B14F-4D97-AF65-F5344CB8AC3E}">
        <p14:creationId xmlns:p14="http://schemas.microsoft.com/office/powerpoint/2010/main" val="3030244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ko-KR" altLang="en-US" b="1" dirty="0"/>
              <a:t> 접속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514671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판매자 센터 </a:t>
            </a:r>
            <a:r>
              <a:rPr lang="en-US" altLang="ko-KR" sz="1400" dirty="0"/>
              <a:t>go </a:t>
            </a:r>
            <a:r>
              <a:rPr lang="ko-KR" altLang="en-US" sz="1400" b="1" dirty="0"/>
              <a:t>버튼 클릭 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판매자 페이지로 가는 </a:t>
            </a:r>
            <a:r>
              <a:rPr lang="ko-KR" altLang="en-US" sz="1400" b="1" dirty="0"/>
              <a:t>새로운 창 생성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EF1BCC-2DB3-EE8B-720E-9CD86CA63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4142"/>
          <a:stretch/>
        </p:blipFill>
        <p:spPr>
          <a:xfrm>
            <a:off x="4337705" y="888014"/>
            <a:ext cx="7022592" cy="245915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9620807" y="874373"/>
            <a:ext cx="465302" cy="140816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B92C859-52BA-0C2C-03B4-711F2B63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60" y="1968735"/>
            <a:ext cx="7538245" cy="4240263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03125F-3297-3B8B-DED0-397280968179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7942583" y="1015189"/>
            <a:ext cx="1910875" cy="9535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69F17B-DF88-9B6C-C2A8-2AC7AD8225AF}"/>
              </a:ext>
            </a:extLst>
          </p:cNvPr>
          <p:cNvSpPr txBox="1"/>
          <p:nvPr/>
        </p:nvSpPr>
        <p:spPr>
          <a:xfrm>
            <a:off x="4337705" y="2067245"/>
            <a:ext cx="24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NEW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22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403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판메자센터</a:t>
            </a:r>
            <a:r>
              <a:rPr lang="en-US" altLang="ko-KR" b="1" dirty="0"/>
              <a:t>(</a:t>
            </a:r>
            <a:r>
              <a:rPr lang="ko-KR" altLang="en-US" b="1" dirty="0"/>
              <a:t>회원가입</a:t>
            </a:r>
            <a:r>
              <a:rPr lang="en-US" altLang="ko-KR" b="1" dirty="0"/>
              <a:t>/</a:t>
            </a:r>
            <a:r>
              <a:rPr lang="ko-KR" altLang="en-US" b="1" dirty="0"/>
              <a:t>로그인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149935" y="3157541"/>
            <a:ext cx="5179926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우편번호 </a:t>
            </a:r>
            <a:r>
              <a:rPr lang="en-US" altLang="ko-KR" sz="1400" b="1" dirty="0"/>
              <a:t>API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사업자 번호</a:t>
            </a:r>
            <a:r>
              <a:rPr lang="en-US" altLang="ko-KR" sz="1400" dirty="0"/>
              <a:t>/</a:t>
            </a:r>
            <a:r>
              <a:rPr lang="ko-KR" altLang="en-US" sz="1400" dirty="0"/>
              <a:t>사업자주소 입력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스토어</a:t>
            </a:r>
            <a:r>
              <a:rPr lang="ko-KR" altLang="en-US" sz="1400" dirty="0"/>
              <a:t> </a:t>
            </a:r>
            <a:r>
              <a:rPr lang="en-US" altLang="ko-KR" sz="1400" dirty="0"/>
              <a:t>1:1</a:t>
            </a:r>
            <a:r>
              <a:rPr lang="ko-KR" altLang="en-US" sz="1400" b="1" dirty="0"/>
              <a:t>생성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63CE80-33DF-5BD6-356A-78BD34B4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85" y="1039800"/>
            <a:ext cx="7384980" cy="5311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5AAED1-D48B-FBC0-D51D-2164D4F736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6" r="14971" b="47217"/>
          <a:stretch/>
        </p:blipFill>
        <p:spPr>
          <a:xfrm>
            <a:off x="7744311" y="2217324"/>
            <a:ext cx="3992709" cy="1692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330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3" y="951301"/>
            <a:ext cx="294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</a:t>
            </a:r>
            <a:r>
              <a:rPr lang="ko-KR" altLang="en-US" b="1" dirty="0" err="1"/>
              <a:t>메인페이지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15044" y="2320593"/>
            <a:ext cx="5179926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판매자 회원 로그인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스토어 메인 페이지로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판매자 센터만의 </a:t>
            </a:r>
            <a:r>
              <a:rPr lang="ko-KR" altLang="en-US" sz="1400" dirty="0" err="1"/>
              <a:t>타일즈</a:t>
            </a:r>
            <a:r>
              <a:rPr lang="ko-KR" altLang="en-US" sz="1400" dirty="0"/>
              <a:t> 레이아웃 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279D72-AF6B-75DB-405D-E0EF4718B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50" y="1666831"/>
            <a:ext cx="7132538" cy="4012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D8E92-C24F-8099-EF10-895627C1D74E}"/>
              </a:ext>
            </a:extLst>
          </p:cNvPr>
          <p:cNvSpPr txBox="1"/>
          <p:nvPr/>
        </p:nvSpPr>
        <p:spPr>
          <a:xfrm>
            <a:off x="1015044" y="4494119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주문 현황</a:t>
            </a:r>
            <a:r>
              <a:rPr lang="ko-KR" altLang="en-US" sz="1400" dirty="0"/>
              <a:t> 요약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스토어 매출 </a:t>
            </a:r>
            <a:r>
              <a:rPr lang="ko-KR" altLang="en-US" sz="1400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52760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</a:t>
            </a:r>
            <a:r>
              <a:rPr lang="ko-KR" altLang="en-US" b="1" dirty="0"/>
              <a:t>상품등록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299871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카테고리 선택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대분류 선택 시 중분류 변경 및 선택 가능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B8A2B-646F-23A7-E2CD-87E5EE68BF52}"/>
              </a:ext>
            </a:extLst>
          </p:cNvPr>
          <p:cNvSpPr txBox="1"/>
          <p:nvPr/>
        </p:nvSpPr>
        <p:spPr>
          <a:xfrm>
            <a:off x="916074" y="3394182"/>
            <a:ext cx="5179926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썸네일 사진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개까지 선택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선택 시 </a:t>
            </a:r>
            <a:r>
              <a:rPr lang="ko-KR" altLang="en-US" sz="1400" b="1" dirty="0"/>
              <a:t>메인으로 뜰 썸네일 사진 미리보기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E47E9-46A4-D6F4-B9C5-199F0AA60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5319"/>
          <a:stretch/>
        </p:blipFill>
        <p:spPr>
          <a:xfrm>
            <a:off x="5281036" y="1442763"/>
            <a:ext cx="6404552" cy="431917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5202BD-406F-A244-F839-42986F1030A2}"/>
              </a:ext>
            </a:extLst>
          </p:cNvPr>
          <p:cNvSpPr/>
          <p:nvPr/>
        </p:nvSpPr>
        <p:spPr>
          <a:xfrm>
            <a:off x="5343701" y="1778468"/>
            <a:ext cx="1380372" cy="373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936786E-31DE-69EE-0CED-73D60434B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8" r="11096" b="7541"/>
          <a:stretch/>
        </p:blipFill>
        <p:spPr>
          <a:xfrm>
            <a:off x="7236906" y="2970043"/>
            <a:ext cx="1958109" cy="1264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사다리꼴 23">
            <a:extLst>
              <a:ext uri="{FF2B5EF4-FFF2-40B4-BE49-F238E27FC236}">
                <a16:creationId xmlns:a16="http://schemas.microsoft.com/office/drawing/2014/main" id="{27A7AEC1-34A6-8F31-74C4-ED9B78796953}"/>
              </a:ext>
            </a:extLst>
          </p:cNvPr>
          <p:cNvSpPr/>
          <p:nvPr/>
        </p:nvSpPr>
        <p:spPr>
          <a:xfrm rot="16200000">
            <a:off x="6351717" y="3372843"/>
            <a:ext cx="1278756" cy="454684"/>
          </a:xfrm>
          <a:prstGeom prst="trapezoid">
            <a:avLst>
              <a:gd name="adj" fmla="val 8797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4EC1D34-5874-3BEB-0D7A-C05B90A2BA8D}"/>
              </a:ext>
            </a:extLst>
          </p:cNvPr>
          <p:cNvSpPr/>
          <p:nvPr/>
        </p:nvSpPr>
        <p:spPr>
          <a:xfrm>
            <a:off x="5378080" y="3350002"/>
            <a:ext cx="1380372" cy="6424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9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</a:t>
            </a:r>
            <a:r>
              <a:rPr lang="ko-KR" altLang="en-US" b="1" dirty="0"/>
              <a:t>발송관리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688E43-A5D7-19C6-C26B-A079AB170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" y="1497826"/>
            <a:ext cx="3764655" cy="21176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8D01E6-1CE5-3529-9DB3-9563BDDE2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59" y="1500807"/>
            <a:ext cx="3902777" cy="21953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2A37AC-E47D-B76C-760C-9F1C21F207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3"/>
          <a:stretch/>
        </p:blipFill>
        <p:spPr>
          <a:xfrm>
            <a:off x="8451837" y="1496754"/>
            <a:ext cx="3324528" cy="223350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181B8FD-A7AF-8E84-C491-45D800EDF80D}"/>
              </a:ext>
            </a:extLst>
          </p:cNvPr>
          <p:cNvCxnSpPr>
            <a:cxnSpLocks/>
          </p:cNvCxnSpPr>
          <p:nvPr/>
        </p:nvCxnSpPr>
        <p:spPr>
          <a:xfrm>
            <a:off x="5338618" y="4230255"/>
            <a:ext cx="0" cy="1817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89A8D8-8714-C2EA-BFFC-13ECA60168BE}"/>
              </a:ext>
            </a:extLst>
          </p:cNvPr>
          <p:cNvSpPr txBox="1"/>
          <p:nvPr/>
        </p:nvSpPr>
        <p:spPr>
          <a:xfrm>
            <a:off x="916074" y="4530620"/>
            <a:ext cx="517992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신규주문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주문 상세보기</a:t>
            </a:r>
            <a:r>
              <a:rPr lang="ko-KR" altLang="en-US" sz="1400" dirty="0"/>
              <a:t> 버튼을 통해 배송정보 확인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/>
              <a:t>발송처리할</a:t>
            </a:r>
            <a:r>
              <a:rPr lang="ko-KR" altLang="en-US" sz="1400" b="1" dirty="0"/>
              <a:t> 주문 건 </a:t>
            </a:r>
            <a:r>
              <a:rPr lang="ko-KR" altLang="en-US" sz="1400" dirty="0"/>
              <a:t>선택 후 </a:t>
            </a:r>
            <a:r>
              <a:rPr lang="ko-KR" altLang="en-US" sz="1400" b="1" dirty="0"/>
              <a:t>발송 가능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880540-1A92-3A47-9E11-329700DBAFF2}"/>
              </a:ext>
            </a:extLst>
          </p:cNvPr>
          <p:cNvSpPr txBox="1"/>
          <p:nvPr/>
        </p:nvSpPr>
        <p:spPr>
          <a:xfrm>
            <a:off x="5706754" y="4511551"/>
            <a:ext cx="517992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배송대기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배송완료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판매자가 발송 처리하면 배송대기 탭으로 </a:t>
            </a:r>
            <a:r>
              <a:rPr lang="ko-KR" altLang="en-US" sz="1400" dirty="0" err="1"/>
              <a:t>옮겨짐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구매자가 배송 신청하면 배송완료 탭으로 </a:t>
            </a:r>
            <a:r>
              <a:rPr lang="ko-KR" altLang="en-US" sz="1400" dirty="0" err="1"/>
              <a:t>옮겨짐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6972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TextBox 2080">
            <a:extLst>
              <a:ext uri="{FF2B5EF4-FFF2-40B4-BE49-F238E27FC236}">
                <a16:creationId xmlns:a16="http://schemas.microsoft.com/office/drawing/2014/main" id="{CD0F66D2-CE00-5999-5368-DE1410E3A212}"/>
              </a:ext>
            </a:extLst>
          </p:cNvPr>
          <p:cNvSpPr txBox="1"/>
          <p:nvPr/>
        </p:nvSpPr>
        <p:spPr>
          <a:xfrm>
            <a:off x="5973109" y="1743815"/>
            <a:ext cx="506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국내 건강기능식품 시장 규모</a:t>
            </a:r>
          </a:p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매년 확장을 거듭하여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2022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조 원 규모 달성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graphicFrame>
        <p:nvGraphicFramePr>
          <p:cNvPr id="2056" name="차트 2055">
            <a:extLst>
              <a:ext uri="{FF2B5EF4-FFF2-40B4-BE49-F238E27FC236}">
                <a16:creationId xmlns:a16="http://schemas.microsoft.com/office/drawing/2014/main" id="{856BED01-6152-DFF7-8E8C-8BAE77D71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375083"/>
              </p:ext>
            </p:extLst>
          </p:nvPr>
        </p:nvGraphicFramePr>
        <p:xfrm>
          <a:off x="0" y="2155291"/>
          <a:ext cx="5090423" cy="387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57" name="타원 2056">
            <a:extLst>
              <a:ext uri="{FF2B5EF4-FFF2-40B4-BE49-F238E27FC236}">
                <a16:creationId xmlns:a16="http://schemas.microsoft.com/office/drawing/2014/main" id="{FE82BE89-049F-B749-6371-E8A9E1AC3FAE}"/>
              </a:ext>
            </a:extLst>
          </p:cNvPr>
          <p:cNvSpPr/>
          <p:nvPr/>
        </p:nvSpPr>
        <p:spPr>
          <a:xfrm flipH="1">
            <a:off x="2636240" y="3695700"/>
            <a:ext cx="94513" cy="79958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58" name="타원 2057">
            <a:extLst>
              <a:ext uri="{FF2B5EF4-FFF2-40B4-BE49-F238E27FC236}">
                <a16:creationId xmlns:a16="http://schemas.microsoft.com/office/drawing/2014/main" id="{FE82BE89-049F-B749-6371-E8A9E1AC3FAE}"/>
              </a:ext>
            </a:extLst>
          </p:cNvPr>
          <p:cNvSpPr/>
          <p:nvPr/>
        </p:nvSpPr>
        <p:spPr>
          <a:xfrm flipH="1">
            <a:off x="4577718" y="2998314"/>
            <a:ext cx="94513" cy="79958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061" name="그룹 2060">
            <a:extLst>
              <a:ext uri="{FF2B5EF4-FFF2-40B4-BE49-F238E27FC236}">
                <a16:creationId xmlns:a16="http://schemas.microsoft.com/office/drawing/2014/main" id="{B1B821B7-3A72-9ECC-B147-739C5DC729F3}"/>
              </a:ext>
            </a:extLst>
          </p:cNvPr>
          <p:cNvGrpSpPr/>
          <p:nvPr/>
        </p:nvGrpSpPr>
        <p:grpSpPr>
          <a:xfrm>
            <a:off x="799017" y="932645"/>
            <a:ext cx="4889016" cy="519864"/>
            <a:chOff x="121799" y="537439"/>
            <a:chExt cx="4889016" cy="519864"/>
          </a:xfrm>
        </p:grpSpPr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52B0D0A1-DE2B-4E43-26F6-CA0BBCE6978D}"/>
                </a:ext>
              </a:extLst>
            </p:cNvPr>
            <p:cNvSpPr txBox="1"/>
            <p:nvPr/>
          </p:nvSpPr>
          <p:spPr>
            <a:xfrm>
              <a:off x="2124816" y="595638"/>
              <a:ext cx="28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5034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코로나 이후  라이프 스타일 변화에 따른 건강 기능식품 매출액 증가</a:t>
              </a:r>
              <a:endParaRPr lang="en-US" altLang="ko-KR" sz="7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5034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2063" name="그룹 2062">
              <a:extLst>
                <a:ext uri="{FF2B5EF4-FFF2-40B4-BE49-F238E27FC236}">
                  <a16:creationId xmlns:a16="http://schemas.microsoft.com/office/drawing/2014/main" id="{5745CEE6-21FB-72ED-06D5-C741ED0EDC7D}"/>
                </a:ext>
              </a:extLst>
            </p:cNvPr>
            <p:cNvGrpSpPr/>
            <p:nvPr/>
          </p:nvGrpSpPr>
          <p:grpSpPr>
            <a:xfrm>
              <a:off x="121799" y="537439"/>
              <a:ext cx="2144376" cy="369332"/>
              <a:chOff x="1378467" y="2142819"/>
              <a:chExt cx="2144376" cy="369332"/>
            </a:xfrm>
          </p:grpSpPr>
          <p:pic>
            <p:nvPicPr>
              <p:cNvPr id="2064" name="Picture 2" descr="https://d30y9cdsu7xlg0.cloudfront.net/png/67361-200.png">
                <a:extLst>
                  <a:ext uri="{FF2B5EF4-FFF2-40B4-BE49-F238E27FC236}">
                    <a16:creationId xmlns:a16="http://schemas.microsoft.com/office/drawing/2014/main" id="{5D11F6C8-138D-775E-DCCF-1D94D2BD4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8467" y="2177234"/>
                <a:ext cx="288898" cy="288898"/>
              </a:xfrm>
              <a:prstGeom prst="rect">
                <a:avLst/>
              </a:prstGeom>
              <a:noFill/>
            </p:spPr>
          </p:pic>
          <p:sp>
            <p:nvSpPr>
              <p:cNvPr id="2065" name="TextBox 2064">
                <a:extLst>
                  <a:ext uri="{FF2B5EF4-FFF2-40B4-BE49-F238E27FC236}">
                    <a16:creationId xmlns:a16="http://schemas.microsoft.com/office/drawing/2014/main" id="{F06921CE-B13A-305C-4649-834E790B5B76}"/>
                  </a:ext>
                </a:extLst>
              </p:cNvPr>
              <p:cNvSpPr txBox="1"/>
              <p:nvPr/>
            </p:nvSpPr>
            <p:spPr>
              <a:xfrm>
                <a:off x="1638764" y="2142819"/>
                <a:ext cx="1884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rgbClr val="0D143C">
                          <a:alpha val="30000"/>
                        </a:srgbClr>
                      </a:solidFill>
                    </a:ln>
                    <a:solidFill>
                      <a:srgbClr val="4A852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Market analysis</a:t>
                </a:r>
                <a:endParaRPr lang="en-US" altLang="ko-KR" sz="10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67" name="TextBox 2066">
            <a:extLst>
              <a:ext uri="{FF2B5EF4-FFF2-40B4-BE49-F238E27FC236}">
                <a16:creationId xmlns:a16="http://schemas.microsoft.com/office/drawing/2014/main" id="{694D1527-C70A-C933-1F04-E81D768144CD}"/>
              </a:ext>
            </a:extLst>
          </p:cNvPr>
          <p:cNvSpPr txBox="1"/>
          <p:nvPr/>
        </p:nvSpPr>
        <p:spPr>
          <a:xfrm>
            <a:off x="1439425" y="204684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595959"/>
                </a:solidFill>
              </a:rPr>
              <a:t>성장율</a:t>
            </a:r>
            <a:endParaRPr lang="ko-KR" altLang="en-US" sz="1000" dirty="0">
              <a:solidFill>
                <a:srgbClr val="595959"/>
              </a:solidFill>
            </a:endParaRPr>
          </a:p>
        </p:txBody>
      </p:sp>
      <p:cxnSp>
        <p:nvCxnSpPr>
          <p:cNvPr id="2069" name="직선 화살표 연결선 2068">
            <a:extLst>
              <a:ext uri="{FF2B5EF4-FFF2-40B4-BE49-F238E27FC236}">
                <a16:creationId xmlns:a16="http://schemas.microsoft.com/office/drawing/2014/main" id="{51DDE808-6CBB-0ECC-C6BE-BBDE872BDFA1}"/>
              </a:ext>
            </a:extLst>
          </p:cNvPr>
          <p:cNvCxnSpPr/>
          <p:nvPr/>
        </p:nvCxnSpPr>
        <p:spPr>
          <a:xfrm>
            <a:off x="1042132" y="2148215"/>
            <a:ext cx="4059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직사각형 2069">
            <a:extLst>
              <a:ext uri="{FF2B5EF4-FFF2-40B4-BE49-F238E27FC236}">
                <a16:creationId xmlns:a16="http://schemas.microsoft.com/office/drawing/2014/main" id="{F1B04BEE-810E-A228-E599-9FEBD1033985}"/>
              </a:ext>
            </a:extLst>
          </p:cNvPr>
          <p:cNvSpPr/>
          <p:nvPr/>
        </p:nvSpPr>
        <p:spPr>
          <a:xfrm>
            <a:off x="1137314" y="2339693"/>
            <a:ext cx="148733" cy="14819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FF0BEDC3-27E6-BE28-2D5D-7561E9B09737}"/>
              </a:ext>
            </a:extLst>
          </p:cNvPr>
          <p:cNvSpPr txBox="1"/>
          <p:nvPr/>
        </p:nvSpPr>
        <p:spPr>
          <a:xfrm>
            <a:off x="1413046" y="2314110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595959"/>
                </a:solidFill>
              </a:rPr>
              <a:t>규모 단위</a:t>
            </a:r>
            <a:r>
              <a:rPr lang="en-US" altLang="ko-KR" sz="1000" dirty="0">
                <a:solidFill>
                  <a:srgbClr val="595959"/>
                </a:solidFill>
              </a:rPr>
              <a:t>:</a:t>
            </a:r>
            <a:r>
              <a:rPr lang="ko-KR" altLang="en-US" sz="1000" dirty="0">
                <a:solidFill>
                  <a:srgbClr val="595959"/>
                </a:solidFill>
              </a:rPr>
              <a:t>억원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A34F0191-14E8-62C2-F1F2-4488088CD45C}"/>
              </a:ext>
            </a:extLst>
          </p:cNvPr>
          <p:cNvSpPr txBox="1"/>
          <p:nvPr/>
        </p:nvSpPr>
        <p:spPr>
          <a:xfrm>
            <a:off x="5430954" y="1726141"/>
            <a:ext cx="626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[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D33E8C43-491E-3903-F0A2-C793339AADD6}"/>
              </a:ext>
            </a:extLst>
          </p:cNvPr>
          <p:cNvSpPr txBox="1"/>
          <p:nvPr/>
        </p:nvSpPr>
        <p:spPr>
          <a:xfrm rot="10800000">
            <a:off x="11229473" y="1801917"/>
            <a:ext cx="626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[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762A166-1746-9AC3-ADAF-490F2F58F432}"/>
              </a:ext>
            </a:extLst>
          </p:cNvPr>
          <p:cNvSpPr txBox="1"/>
          <p:nvPr/>
        </p:nvSpPr>
        <p:spPr>
          <a:xfrm>
            <a:off x="1091829" y="5767202"/>
            <a:ext cx="2140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900" b="0" i="0" dirty="0" err="1">
                <a:solidFill>
                  <a:srgbClr val="121212"/>
                </a:solidFill>
                <a:effectLst/>
                <a:latin typeface="Noto Sans KR"/>
              </a:rPr>
              <a:t>건기식협회</a:t>
            </a:r>
            <a:r>
              <a:rPr lang="ko-KR" altLang="en-US" sz="900" b="0" i="0" dirty="0">
                <a:solidFill>
                  <a:srgbClr val="121212"/>
                </a:solidFill>
                <a:effectLst/>
                <a:latin typeface="Noto Sans KR"/>
              </a:rPr>
              <a:t> 전문 리서치 기관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A6E8D4CD-DE30-F48E-60A6-59D5F479B8D9}"/>
              </a:ext>
            </a:extLst>
          </p:cNvPr>
          <p:cNvGrpSpPr/>
          <p:nvPr/>
        </p:nvGrpSpPr>
        <p:grpSpPr>
          <a:xfrm>
            <a:off x="5590649" y="5581866"/>
            <a:ext cx="6085320" cy="392316"/>
            <a:chOff x="3021578" y="16707"/>
            <a:chExt cx="6085320" cy="392316"/>
          </a:xfrm>
        </p:grpSpPr>
        <p:sp>
          <p:nvSpPr>
            <p:cNvPr id="2090" name="직사각형 2089">
              <a:extLst>
                <a:ext uri="{FF2B5EF4-FFF2-40B4-BE49-F238E27FC236}">
                  <a16:creationId xmlns:a16="http://schemas.microsoft.com/office/drawing/2014/main" id="{FC4F704B-5BD7-122F-7958-8019EDA18CFB}"/>
                </a:ext>
              </a:extLst>
            </p:cNvPr>
            <p:cNvSpPr/>
            <p:nvPr/>
          </p:nvSpPr>
          <p:spPr>
            <a:xfrm>
              <a:off x="3113273" y="363304"/>
              <a:ext cx="5861233" cy="45719"/>
            </a:xfrm>
            <a:prstGeom prst="rect">
              <a:avLst/>
            </a:prstGeom>
            <a:solidFill>
              <a:srgbClr val="FDC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CAB5813E-D79C-17FC-7AEC-7A6C27591F4C}"/>
                </a:ext>
              </a:extLst>
            </p:cNvPr>
            <p:cNvSpPr txBox="1"/>
            <p:nvPr/>
          </p:nvSpPr>
          <p:spPr>
            <a:xfrm>
              <a:off x="3021578" y="16707"/>
              <a:ext cx="6085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</a:rPr>
                <a:t>“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코로나이후</a:t>
              </a:r>
              <a:r>
                <a:rPr lang="ko-KR" altLang="en-US" sz="1400" dirty="0">
                  <a:solidFill>
                    <a:schemeClr val="tx2">
                      <a:lumMod val="50000"/>
                    </a:schemeClr>
                  </a:solidFill>
                </a:rPr>
                <a:t>로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 기능식품소비규모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↑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 식생활만족도</a:t>
              </a:r>
              <a:r>
                <a:rPr lang="ko-KR" altLang="en-US" sz="1400" dirty="0">
                  <a:solidFill>
                    <a:schemeClr val="tx2">
                      <a:lumMod val="50000"/>
                    </a:schemeClr>
                  </a:solidFill>
                </a:rPr>
                <a:t>는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 낮음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</a:rPr>
                <a:t>”</a:t>
              </a:r>
              <a:endParaRPr lang="ko-KR" altLang="en-US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2092" name="TextBox 2091">
            <a:extLst>
              <a:ext uri="{FF2B5EF4-FFF2-40B4-BE49-F238E27FC236}">
                <a16:creationId xmlns:a16="http://schemas.microsoft.com/office/drawing/2014/main" id="{E3B05C68-F894-78F7-3C53-B59AAC1ABD9F}"/>
              </a:ext>
            </a:extLst>
          </p:cNvPr>
          <p:cNvSpPr txBox="1"/>
          <p:nvPr/>
        </p:nvSpPr>
        <p:spPr>
          <a:xfrm>
            <a:off x="5414265" y="3590775"/>
            <a:ext cx="179247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33F5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식생활 만족도</a:t>
            </a:r>
            <a:r>
              <a:rPr lang="en-US" altLang="ko-KR" sz="900" dirty="0">
                <a:solidFill>
                  <a:srgbClr val="333F50"/>
                </a:solidFill>
                <a:latin typeface="+mj-lt"/>
              </a:rPr>
              <a:t>(5</a:t>
            </a:r>
            <a:r>
              <a:rPr lang="ko-KR" altLang="en-US" sz="900" dirty="0">
                <a:solidFill>
                  <a:srgbClr val="333F50"/>
                </a:solidFill>
                <a:latin typeface="+mj-lt"/>
              </a:rPr>
              <a:t>점 만점</a:t>
            </a:r>
            <a:r>
              <a:rPr lang="en-US" altLang="ko-KR" sz="900" dirty="0">
                <a:solidFill>
                  <a:srgbClr val="333F50"/>
                </a:solidFill>
                <a:latin typeface="+mj-lt"/>
              </a:rPr>
              <a:t>)</a:t>
            </a:r>
            <a:endParaRPr lang="ko-KR" altLang="en-US" sz="900" dirty="0">
              <a:solidFill>
                <a:srgbClr val="333F50"/>
              </a:solidFill>
              <a:latin typeface="+mj-lt"/>
            </a:endParaRPr>
          </a:p>
        </p:txBody>
      </p:sp>
      <p:sp>
        <p:nvSpPr>
          <p:cNvPr id="2094" name="직사각형 2093">
            <a:extLst>
              <a:ext uri="{FF2B5EF4-FFF2-40B4-BE49-F238E27FC236}">
                <a16:creationId xmlns:a16="http://schemas.microsoft.com/office/drawing/2014/main" id="{20E19A1D-2F50-0F9C-43A6-78BE6C86B742}"/>
              </a:ext>
            </a:extLst>
          </p:cNvPr>
          <p:cNvSpPr/>
          <p:nvPr/>
        </p:nvSpPr>
        <p:spPr>
          <a:xfrm rot="5400000">
            <a:off x="5920349" y="3657644"/>
            <a:ext cx="273568" cy="936066"/>
          </a:xfrm>
          <a:prstGeom prst="rect">
            <a:avLst/>
          </a:prstGeom>
          <a:solidFill>
            <a:srgbClr val="65C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5" name="직사각형 2094">
            <a:extLst>
              <a:ext uri="{FF2B5EF4-FFF2-40B4-BE49-F238E27FC236}">
                <a16:creationId xmlns:a16="http://schemas.microsoft.com/office/drawing/2014/main" id="{4DCFBAA8-48D6-6B19-ABB9-E4B2AE166713}"/>
              </a:ext>
            </a:extLst>
          </p:cNvPr>
          <p:cNvSpPr/>
          <p:nvPr/>
        </p:nvSpPr>
        <p:spPr>
          <a:xfrm rot="5400000">
            <a:off x="5944354" y="3905552"/>
            <a:ext cx="285323" cy="999141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8C4F2179-F0A4-C233-1967-3BD67E54C53E}"/>
              </a:ext>
            </a:extLst>
          </p:cNvPr>
          <p:cNvSpPr txBox="1"/>
          <p:nvPr/>
        </p:nvSpPr>
        <p:spPr>
          <a:xfrm>
            <a:off x="6577877" y="4008436"/>
            <a:ext cx="495649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3.0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점</a:t>
            </a:r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A3F95FC2-552D-0667-3AF0-D4DA1744A625}"/>
              </a:ext>
            </a:extLst>
          </p:cNvPr>
          <p:cNvSpPr txBox="1"/>
          <p:nvPr/>
        </p:nvSpPr>
        <p:spPr>
          <a:xfrm>
            <a:off x="6608154" y="4284908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3.2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점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30850D24-462D-5FF9-43DC-B9E63BD31FFC}"/>
              </a:ext>
            </a:extLst>
          </p:cNvPr>
          <p:cNvSpPr txBox="1"/>
          <p:nvPr/>
        </p:nvSpPr>
        <p:spPr>
          <a:xfrm>
            <a:off x="7096666" y="3603315"/>
            <a:ext cx="1787669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영양섭취 </a:t>
            </a:r>
            <a:r>
              <a:rPr lang="ko-KR" altLang="en-US" sz="1200" b="1" dirty="0" err="1">
                <a:solidFill>
                  <a:srgbClr val="333F50"/>
                </a:solidFill>
                <a:latin typeface="+mj-lt"/>
              </a:rPr>
              <a:t>부족자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 비율</a:t>
            </a:r>
          </a:p>
        </p:txBody>
      </p:sp>
      <p:sp>
        <p:nvSpPr>
          <p:cNvPr id="2100" name="직사각형 2099">
            <a:extLst>
              <a:ext uri="{FF2B5EF4-FFF2-40B4-BE49-F238E27FC236}">
                <a16:creationId xmlns:a16="http://schemas.microsoft.com/office/drawing/2014/main" id="{F9A7BEC5-77A8-9A8D-7FCA-0D1EE2283421}"/>
              </a:ext>
            </a:extLst>
          </p:cNvPr>
          <p:cNvSpPr/>
          <p:nvPr/>
        </p:nvSpPr>
        <p:spPr>
          <a:xfrm rot="5400000">
            <a:off x="7721239" y="3700542"/>
            <a:ext cx="285322" cy="884024"/>
          </a:xfrm>
          <a:prstGeom prst="rect">
            <a:avLst/>
          </a:prstGeom>
          <a:solidFill>
            <a:srgbClr val="65C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46EBF85B-59D6-4788-F623-29A0D0ED649A}"/>
              </a:ext>
            </a:extLst>
          </p:cNvPr>
          <p:cNvSpPr txBox="1"/>
          <p:nvPr/>
        </p:nvSpPr>
        <p:spPr>
          <a:xfrm>
            <a:off x="8305912" y="4008436"/>
            <a:ext cx="54694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17.7%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02" name="직사각형 2101">
            <a:extLst>
              <a:ext uri="{FF2B5EF4-FFF2-40B4-BE49-F238E27FC236}">
                <a16:creationId xmlns:a16="http://schemas.microsoft.com/office/drawing/2014/main" id="{74B51DDE-530D-DF5B-4E0E-50D5CE44B51C}"/>
              </a:ext>
            </a:extLst>
          </p:cNvPr>
          <p:cNvSpPr/>
          <p:nvPr/>
        </p:nvSpPr>
        <p:spPr>
          <a:xfrm rot="5400000">
            <a:off x="7530053" y="4176436"/>
            <a:ext cx="253913" cy="470858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5E0C76A0-05D0-E670-6584-E4912D57B61D}"/>
              </a:ext>
            </a:extLst>
          </p:cNvPr>
          <p:cNvSpPr txBox="1"/>
          <p:nvPr/>
        </p:nvSpPr>
        <p:spPr>
          <a:xfrm>
            <a:off x="7940713" y="4311408"/>
            <a:ext cx="473206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6.0%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4832ED09-0827-A217-0890-D22E12678FD2}"/>
              </a:ext>
            </a:extLst>
          </p:cNvPr>
          <p:cNvSpPr txBox="1"/>
          <p:nvPr/>
        </p:nvSpPr>
        <p:spPr>
          <a:xfrm>
            <a:off x="8787580" y="3617028"/>
            <a:ext cx="32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333F5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200" b="1" dirty="0">
                <a:solidFill>
                  <a:srgbClr val="333F50"/>
                </a:solidFill>
                <a:latin typeface="+mj-lt"/>
              </a:rPr>
              <a:t>‘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충분한 양과 다양한 음식을 먹을 수 있다</a:t>
            </a:r>
            <a:r>
              <a:rPr lang="en-US" altLang="ko-KR" sz="1200" b="1" dirty="0">
                <a:solidFill>
                  <a:srgbClr val="333F50"/>
                </a:solidFill>
                <a:latin typeface="+mj-lt"/>
              </a:rPr>
              <a:t>’</a:t>
            </a:r>
            <a:endParaRPr lang="ko-KR" altLang="en-US" sz="1200" b="1" dirty="0">
              <a:solidFill>
                <a:srgbClr val="333F50"/>
              </a:solidFill>
              <a:latin typeface="+mj-lt"/>
            </a:endParaRPr>
          </a:p>
        </p:txBody>
      </p:sp>
      <p:sp>
        <p:nvSpPr>
          <p:cNvPr id="2107" name="직사각형 2106">
            <a:extLst>
              <a:ext uri="{FF2B5EF4-FFF2-40B4-BE49-F238E27FC236}">
                <a16:creationId xmlns:a16="http://schemas.microsoft.com/office/drawing/2014/main" id="{81B527D4-F655-6930-75E5-8555B1FFF8B7}"/>
              </a:ext>
            </a:extLst>
          </p:cNvPr>
          <p:cNvSpPr/>
          <p:nvPr/>
        </p:nvSpPr>
        <p:spPr>
          <a:xfrm rot="5400000">
            <a:off x="9435146" y="3914603"/>
            <a:ext cx="285322" cy="453186"/>
          </a:xfrm>
          <a:prstGeom prst="rect">
            <a:avLst/>
          </a:prstGeom>
          <a:solidFill>
            <a:srgbClr val="65C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8" name="직사각형 2107">
            <a:extLst>
              <a:ext uri="{FF2B5EF4-FFF2-40B4-BE49-F238E27FC236}">
                <a16:creationId xmlns:a16="http://schemas.microsoft.com/office/drawing/2014/main" id="{2A4FDC85-D3EB-352A-321A-1C85F140B088}"/>
              </a:ext>
            </a:extLst>
          </p:cNvPr>
          <p:cNvSpPr/>
          <p:nvPr/>
        </p:nvSpPr>
        <p:spPr>
          <a:xfrm rot="5400000">
            <a:off x="9593145" y="4024840"/>
            <a:ext cx="285324" cy="774050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29631A41-8CDC-BCA1-A3D3-4C3DF7B5E319}"/>
              </a:ext>
            </a:extLst>
          </p:cNvPr>
          <p:cNvSpPr txBox="1"/>
          <p:nvPr/>
        </p:nvSpPr>
        <p:spPr>
          <a:xfrm>
            <a:off x="10097654" y="4015288"/>
            <a:ext cx="54694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38.5%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AE306927-1FA2-0B83-EBE0-D09830665FDF}"/>
              </a:ext>
            </a:extLst>
          </p:cNvPr>
          <p:cNvSpPr txBox="1"/>
          <p:nvPr/>
        </p:nvSpPr>
        <p:spPr>
          <a:xfrm>
            <a:off x="10181671" y="4262351"/>
            <a:ext cx="54694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47.0%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F48CFC5-14DD-07D2-B542-8B846B6A1129}"/>
              </a:ext>
            </a:extLst>
          </p:cNvPr>
          <p:cNvSpPr txBox="1"/>
          <p:nvPr/>
        </p:nvSpPr>
        <p:spPr>
          <a:xfrm>
            <a:off x="10768235" y="4334580"/>
            <a:ext cx="950145" cy="227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데일리팝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14" name="직선 연결선 2113">
            <a:extLst>
              <a:ext uri="{FF2B5EF4-FFF2-40B4-BE49-F238E27FC236}">
                <a16:creationId xmlns:a16="http://schemas.microsoft.com/office/drawing/2014/main" id="{1513F36A-CB28-D3EB-35E6-57BF40CB1F9A}"/>
              </a:ext>
            </a:extLst>
          </p:cNvPr>
          <p:cNvCxnSpPr/>
          <p:nvPr/>
        </p:nvCxnSpPr>
        <p:spPr>
          <a:xfrm>
            <a:off x="10455143" y="3085416"/>
            <a:ext cx="173921" cy="0"/>
          </a:xfrm>
          <a:prstGeom prst="line">
            <a:avLst/>
          </a:prstGeom>
          <a:ln w="53975">
            <a:solidFill>
              <a:srgbClr val="65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6" name="TextBox 2115">
            <a:extLst>
              <a:ext uri="{FF2B5EF4-FFF2-40B4-BE49-F238E27FC236}">
                <a16:creationId xmlns:a16="http://schemas.microsoft.com/office/drawing/2014/main" id="{5FADD729-9360-24EE-D1D9-A0AC12B2A860}"/>
              </a:ext>
            </a:extLst>
          </p:cNvPr>
          <p:cNvSpPr txBox="1"/>
          <p:nvPr/>
        </p:nvSpPr>
        <p:spPr>
          <a:xfrm>
            <a:off x="10561498" y="2938642"/>
            <a:ext cx="684803" cy="246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+mj-lt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+mj-lt"/>
              </a:rPr>
              <a:t>인 가구</a:t>
            </a:r>
          </a:p>
        </p:txBody>
      </p:sp>
      <p:cxnSp>
        <p:nvCxnSpPr>
          <p:cNvPr id="2117" name="직선 연결선 2116">
            <a:extLst>
              <a:ext uri="{FF2B5EF4-FFF2-40B4-BE49-F238E27FC236}">
                <a16:creationId xmlns:a16="http://schemas.microsoft.com/office/drawing/2014/main" id="{047CC523-FC8E-69CF-4784-651ADD698191}"/>
              </a:ext>
            </a:extLst>
          </p:cNvPr>
          <p:cNvCxnSpPr/>
          <p:nvPr/>
        </p:nvCxnSpPr>
        <p:spPr>
          <a:xfrm>
            <a:off x="11172421" y="3061752"/>
            <a:ext cx="181379" cy="0"/>
          </a:xfrm>
          <a:prstGeom prst="line">
            <a:avLst/>
          </a:prstGeom>
          <a:ln w="53975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8" name="TextBox 2117">
            <a:extLst>
              <a:ext uri="{FF2B5EF4-FFF2-40B4-BE49-F238E27FC236}">
                <a16:creationId xmlns:a16="http://schemas.microsoft.com/office/drawing/2014/main" id="{02FACAB4-FDC7-1366-5963-F6FA9251A2AA}"/>
              </a:ext>
            </a:extLst>
          </p:cNvPr>
          <p:cNvSpPr txBox="1"/>
          <p:nvPr/>
        </p:nvSpPr>
        <p:spPr>
          <a:xfrm>
            <a:off x="11308108" y="2928693"/>
            <a:ext cx="723275" cy="253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595959"/>
                </a:solidFill>
                <a:latin typeface="+mj-lt"/>
              </a:rPr>
              <a:t>다인가구</a:t>
            </a:r>
            <a:endParaRPr lang="ko-KR" altLang="en-US" sz="1000" dirty="0">
              <a:solidFill>
                <a:srgbClr val="59595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566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(Q&amp;A</a:t>
            </a:r>
            <a:r>
              <a:rPr lang="ko-KR" altLang="en-US" b="1" dirty="0"/>
              <a:t>답변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671332"/>
            <a:ext cx="517992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상세페이지에서 등록된 </a:t>
            </a:r>
            <a:r>
              <a:rPr lang="ko-KR" altLang="en-US" sz="1400" b="1" dirty="0"/>
              <a:t>상품의 질문들을 답변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B8A2B-646F-23A7-E2CD-87E5EE68BF52}"/>
              </a:ext>
            </a:extLst>
          </p:cNvPr>
          <p:cNvSpPr txBox="1"/>
          <p:nvPr/>
        </p:nvSpPr>
        <p:spPr>
          <a:xfrm>
            <a:off x="916074" y="3160692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답변하기 버튼 클릭 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모달</a:t>
            </a:r>
            <a:r>
              <a:rPr lang="ko-KR" altLang="en-US" sz="1400" b="1" dirty="0"/>
              <a:t> 창을 통해 답변 가능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19B27F-EEC3-E7D0-674F-74FB2DEE9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00" y="1105475"/>
            <a:ext cx="5623791" cy="31633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0ED2B19-BAB6-3BF8-4289-B48B8902D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07" y="2975210"/>
            <a:ext cx="5623791" cy="316338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D8EA8A-4A32-0141-C340-75F3FD9C7DF2}"/>
              </a:ext>
            </a:extLst>
          </p:cNvPr>
          <p:cNvSpPr/>
          <p:nvPr/>
        </p:nvSpPr>
        <p:spPr>
          <a:xfrm>
            <a:off x="5842464" y="2100013"/>
            <a:ext cx="273043" cy="1954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7EBDF6-483D-0A18-C6F0-621DADBF5F6F}"/>
              </a:ext>
            </a:extLst>
          </p:cNvPr>
          <p:cNvCxnSpPr>
            <a:cxnSpLocks/>
          </p:cNvCxnSpPr>
          <p:nvPr/>
        </p:nvCxnSpPr>
        <p:spPr>
          <a:xfrm>
            <a:off x="6096000" y="2295482"/>
            <a:ext cx="914400" cy="679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AEA62E1F-4AA2-A63F-B428-F907A5CD2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6" y="4657887"/>
            <a:ext cx="2632364" cy="148070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62B570-FEBF-4A67-E013-A4A46FFD7533}"/>
              </a:ext>
            </a:extLst>
          </p:cNvPr>
          <p:cNvCxnSpPr>
            <a:cxnSpLocks/>
          </p:cNvCxnSpPr>
          <p:nvPr/>
        </p:nvCxnSpPr>
        <p:spPr>
          <a:xfrm flipH="1">
            <a:off x="6990894" y="4116918"/>
            <a:ext cx="967653" cy="542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374A14-33C1-3ABE-DB47-B1ED2EAAA74D}"/>
              </a:ext>
            </a:extLst>
          </p:cNvPr>
          <p:cNvSpPr txBox="1"/>
          <p:nvPr/>
        </p:nvSpPr>
        <p:spPr>
          <a:xfrm>
            <a:off x="935581" y="5031316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답변 완료 시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답변을 기다리는 문의가 사라짐을 확인</a:t>
            </a:r>
          </a:p>
        </p:txBody>
      </p:sp>
    </p:spTree>
    <p:extLst>
      <p:ext uri="{BB962C8B-B14F-4D97-AF65-F5344CB8AC3E}">
        <p14:creationId xmlns:p14="http://schemas.microsoft.com/office/powerpoint/2010/main" val="422083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6E7E18-071B-2C6B-5756-1A64228C7E2E}"/>
              </a:ext>
            </a:extLst>
          </p:cNvPr>
          <p:cNvGrpSpPr/>
          <p:nvPr/>
        </p:nvGrpSpPr>
        <p:grpSpPr>
          <a:xfrm>
            <a:off x="571500" y="998660"/>
            <a:ext cx="4450861" cy="535688"/>
            <a:chOff x="275030" y="571854"/>
            <a:chExt cx="4450861" cy="5356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823F6A-E339-56A2-D83C-34FD26C3E65A}"/>
                </a:ext>
              </a:extLst>
            </p:cNvPr>
            <p:cNvSpPr txBox="1"/>
            <p:nvPr/>
          </p:nvSpPr>
          <p:spPr>
            <a:xfrm>
              <a:off x="2336830" y="645877"/>
              <a:ext cx="2389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5034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AI</a:t>
              </a:r>
              <a:r>
                <a:rPr lang="ko-KR" altLang="en-US" sz="1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5034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상담원이 추천해주는 건강기능식품</a:t>
              </a:r>
              <a:endParaRPr lang="en-US" altLang="ko-KR" sz="7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5034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BC65C5-DD7E-31E1-90AB-2AC0D751A97E}"/>
                </a:ext>
              </a:extLst>
            </p:cNvPr>
            <p:cNvSpPr txBox="1"/>
            <p:nvPr/>
          </p:nvSpPr>
          <p:spPr>
            <a:xfrm>
              <a:off x="275030" y="571854"/>
              <a:ext cx="2340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Soluti</a:t>
              </a:r>
              <a:r>
                <a:rPr lang="en-US" altLang="ko-KR" u="sng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 Concept</a:t>
              </a:r>
              <a:endPara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4A85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5A89E3-FB7C-1454-E69C-9A950CC9A086}"/>
              </a:ext>
            </a:extLst>
          </p:cNvPr>
          <p:cNvGrpSpPr/>
          <p:nvPr/>
        </p:nvGrpSpPr>
        <p:grpSpPr>
          <a:xfrm>
            <a:off x="2404948" y="1887531"/>
            <a:ext cx="7724775" cy="830997"/>
            <a:chOff x="1819895" y="1792069"/>
            <a:chExt cx="7724775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2FB8EB-96BC-658D-B275-D6B435760976}"/>
                </a:ext>
              </a:extLst>
            </p:cNvPr>
            <p:cNvSpPr txBox="1"/>
            <p:nvPr/>
          </p:nvSpPr>
          <p:spPr>
            <a:xfrm>
              <a:off x="1819895" y="1886926"/>
              <a:ext cx="77247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3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               VITALCHOICE                        </a:t>
              </a:r>
              <a:r>
                <a:rPr lang="ko-KR" altLang="en-US" sz="3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</a:t>
              </a:r>
              <a:endPara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B7A5B-FFCA-5D4C-197D-BC753C76D886}"/>
                </a:ext>
              </a:extLst>
            </p:cNvPr>
            <p:cNvSpPr txBox="1"/>
            <p:nvPr/>
          </p:nvSpPr>
          <p:spPr>
            <a:xfrm flipH="1">
              <a:off x="2718667" y="1792069"/>
              <a:ext cx="4175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AI</a:t>
              </a:r>
              <a:r>
                <a:rPr lang="ko-KR" altLang="en-US" sz="2400" dirty="0"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상담원이 건강상태          에 따라 추천하는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B5484A7-5EA9-B558-45C5-2CA57B4965EB}"/>
              </a:ext>
            </a:extLst>
          </p:cNvPr>
          <p:cNvGrpSpPr/>
          <p:nvPr/>
        </p:nvGrpSpPr>
        <p:grpSpPr>
          <a:xfrm>
            <a:off x="3265148" y="2736060"/>
            <a:ext cx="5951649" cy="160974"/>
            <a:chOff x="7654026" y="-942758"/>
            <a:chExt cx="1854829" cy="15775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C037F1D-C2B7-2C40-E7FD-F41EEF092D10}"/>
                </a:ext>
              </a:extLst>
            </p:cNvPr>
            <p:cNvSpPr/>
            <p:nvPr/>
          </p:nvSpPr>
          <p:spPr>
            <a:xfrm>
              <a:off x="7654026" y="-942758"/>
              <a:ext cx="1810148" cy="128735"/>
            </a:xfrm>
            <a:prstGeom prst="rect">
              <a:avLst/>
            </a:prstGeom>
            <a:solidFill>
              <a:srgbClr val="FDC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E35948AC-FD71-01E5-6354-F235E6B3573E}"/>
                </a:ext>
              </a:extLst>
            </p:cNvPr>
            <p:cNvSpPr/>
            <p:nvPr/>
          </p:nvSpPr>
          <p:spPr>
            <a:xfrm>
              <a:off x="9427146" y="-942758"/>
              <a:ext cx="81709" cy="157754"/>
            </a:xfrm>
            <a:prstGeom prst="triangl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AE2D82-61B8-7422-2DD6-2EA23FBA30E4}"/>
              </a:ext>
            </a:extLst>
          </p:cNvPr>
          <p:cNvGrpSpPr/>
          <p:nvPr/>
        </p:nvGrpSpPr>
        <p:grpSpPr>
          <a:xfrm>
            <a:off x="2718848" y="3409979"/>
            <a:ext cx="2230148" cy="584775"/>
            <a:chOff x="1042819" y="3900200"/>
            <a:chExt cx="2230148" cy="58477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506305D-CCBC-6B8F-8B5D-6F6605E9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19" y="4035731"/>
              <a:ext cx="356101" cy="34554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A2738E-CB9A-A3F7-081B-17C1AA304BA9}"/>
                </a:ext>
              </a:extLst>
            </p:cNvPr>
            <p:cNvSpPr txBox="1"/>
            <p:nvPr/>
          </p:nvSpPr>
          <p:spPr>
            <a:xfrm flipH="1">
              <a:off x="1355845" y="3900200"/>
              <a:ext cx="1917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드론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배송으로 빠른 배송을 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051" name="그룹 2050">
            <a:extLst>
              <a:ext uri="{FF2B5EF4-FFF2-40B4-BE49-F238E27FC236}">
                <a16:creationId xmlns:a16="http://schemas.microsoft.com/office/drawing/2014/main" id="{BCBF1660-45A4-02A6-25D5-5A45F4DD0C86}"/>
              </a:ext>
            </a:extLst>
          </p:cNvPr>
          <p:cNvGrpSpPr/>
          <p:nvPr/>
        </p:nvGrpSpPr>
        <p:grpSpPr>
          <a:xfrm>
            <a:off x="2716849" y="4714085"/>
            <a:ext cx="2929369" cy="646331"/>
            <a:chOff x="3158220" y="5484134"/>
            <a:chExt cx="2929369" cy="646331"/>
          </a:xfrm>
        </p:grpSpPr>
        <p:pic>
          <p:nvPicPr>
            <p:cNvPr id="2052" name="그림 2051">
              <a:extLst>
                <a:ext uri="{FF2B5EF4-FFF2-40B4-BE49-F238E27FC236}">
                  <a16:creationId xmlns:a16="http://schemas.microsoft.com/office/drawing/2014/main" id="{070D8210-720E-C39E-F55C-FABD85A0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8220" y="5634529"/>
              <a:ext cx="356101" cy="345543"/>
            </a:xfrm>
            <a:prstGeom prst="rect">
              <a:avLst/>
            </a:prstGeom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4D0FA318-4529-E5B0-5200-3743E07B3B87}"/>
                </a:ext>
              </a:extLst>
            </p:cNvPr>
            <p:cNvSpPr txBox="1"/>
            <p:nvPr/>
          </p:nvSpPr>
          <p:spPr>
            <a:xfrm flipH="1">
              <a:off x="3470054" y="5484134"/>
              <a:ext cx="2617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원산지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알레르기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식품영양정보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</a:t>
              </a:r>
              <a:r>
                <a:rPr lang="ko-KR" altLang="en-US" sz="1400" dirty="0">
                  <a:solidFill>
                    <a:srgbClr val="262626"/>
                  </a:solidFill>
                </a:rPr>
                <a:t>제공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하고</a:t>
              </a:r>
              <a:endParaRPr lang="ko-KR" altLang="en-US" sz="1400" dirty="0">
                <a:solidFill>
                  <a:srgbClr val="0D143C"/>
                </a:solidFill>
              </a:endParaRPr>
            </a:p>
          </p:txBody>
        </p:sp>
      </p:grpSp>
      <p:sp>
        <p:nvSpPr>
          <p:cNvPr id="2054" name="TextBox 2053">
            <a:extLst>
              <a:ext uri="{FF2B5EF4-FFF2-40B4-BE49-F238E27FC236}">
                <a16:creationId xmlns:a16="http://schemas.microsoft.com/office/drawing/2014/main" id="{75D69610-DD57-4A1B-D27F-BA6D3C42901C}"/>
              </a:ext>
            </a:extLst>
          </p:cNvPr>
          <p:cNvSpPr txBox="1"/>
          <p:nvPr/>
        </p:nvSpPr>
        <p:spPr>
          <a:xfrm flipH="1">
            <a:off x="7706215" y="4678736"/>
            <a:ext cx="199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나이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고려해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직접선택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</a:t>
            </a:r>
            <a:endParaRPr lang="ko-KR" altLang="en-US" sz="1200" dirty="0">
              <a:solidFill>
                <a:srgbClr val="0D143C"/>
              </a:solidFill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7EB1EDE2-2C7B-5A56-A568-59C28D23573B}"/>
              </a:ext>
            </a:extLst>
          </p:cNvPr>
          <p:cNvGrpSpPr/>
          <p:nvPr/>
        </p:nvGrpSpPr>
        <p:grpSpPr>
          <a:xfrm>
            <a:off x="7243006" y="3376355"/>
            <a:ext cx="2282140" cy="615553"/>
            <a:chOff x="8604468" y="3930500"/>
            <a:chExt cx="2282140" cy="615553"/>
          </a:xfrm>
        </p:grpSpPr>
        <p:pic>
          <p:nvPicPr>
            <p:cNvPr id="2059" name="그림 2058">
              <a:extLst>
                <a:ext uri="{FF2B5EF4-FFF2-40B4-BE49-F238E27FC236}">
                  <a16:creationId xmlns:a16="http://schemas.microsoft.com/office/drawing/2014/main" id="{276FF458-2CEE-1D9C-EEB4-C24B5F275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468" y="4014146"/>
              <a:ext cx="356101" cy="345543"/>
            </a:xfrm>
            <a:prstGeom prst="rect">
              <a:avLst/>
            </a:prstGeom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0BD5C77-9031-76ED-0227-E0E87DC7C8BF}"/>
                </a:ext>
              </a:extLst>
            </p:cNvPr>
            <p:cNvSpPr txBox="1"/>
            <p:nvPr/>
          </p:nvSpPr>
          <p:spPr>
            <a:xfrm flipH="1">
              <a:off x="8960569" y="3930500"/>
              <a:ext cx="19260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똑똑하게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추천하는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2D9B4E9-2C05-144B-8EFE-06A3AF665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01" y="4800910"/>
            <a:ext cx="356101" cy="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4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화살표: 아래쪽 2049">
            <a:extLst>
              <a:ext uri="{FF2B5EF4-FFF2-40B4-BE49-F238E27FC236}">
                <a16:creationId xmlns:a16="http://schemas.microsoft.com/office/drawing/2014/main" id="{60B25802-9F1C-11AD-52AF-2ABE91219581}"/>
              </a:ext>
            </a:extLst>
          </p:cNvPr>
          <p:cNvSpPr/>
          <p:nvPr/>
        </p:nvSpPr>
        <p:spPr>
          <a:xfrm>
            <a:off x="8785907" y="4017375"/>
            <a:ext cx="988520" cy="1410935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84321-0862-D386-0824-8E43C01191A1}"/>
              </a:ext>
            </a:extLst>
          </p:cNvPr>
          <p:cNvSpPr txBox="1"/>
          <p:nvPr/>
        </p:nvSpPr>
        <p:spPr>
          <a:xfrm flipH="1">
            <a:off x="5380323" y="2824869"/>
            <a:ext cx="5079881" cy="244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43C"/>
                </a:solidFill>
              </a:rPr>
              <a:t>세계적으로 </a:t>
            </a:r>
            <a:r>
              <a:rPr lang="ko-KR" altLang="en-US" sz="1600" b="1" dirty="0">
                <a:solidFill>
                  <a:srgbClr val="0D143C"/>
                </a:solidFill>
              </a:rPr>
              <a:t>고속 성장 </a:t>
            </a:r>
            <a:r>
              <a:rPr lang="ko-KR" altLang="en-US" sz="1600" dirty="0">
                <a:solidFill>
                  <a:srgbClr val="0D143C"/>
                </a:solidFill>
              </a:rPr>
              <a:t>중인 </a:t>
            </a:r>
            <a:r>
              <a:rPr lang="ko-KR" altLang="en-US" sz="1600" dirty="0" err="1">
                <a:solidFill>
                  <a:srgbClr val="0D143C"/>
                </a:solidFill>
              </a:rPr>
              <a:t>드론</a:t>
            </a:r>
            <a:r>
              <a:rPr lang="ko-KR" altLang="en-US" sz="1600" dirty="0">
                <a:solidFill>
                  <a:srgbClr val="0D143C"/>
                </a:solidFill>
              </a:rPr>
              <a:t> 산업</a:t>
            </a:r>
            <a:endParaRPr lang="en-US" altLang="ko-KR" sz="1600" dirty="0">
              <a:solidFill>
                <a:srgbClr val="0D143C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43C"/>
                </a:solidFill>
              </a:rPr>
              <a:t>전국적으로 </a:t>
            </a:r>
            <a:r>
              <a:rPr lang="ko-KR" altLang="en-US" sz="1600" b="1" dirty="0">
                <a:solidFill>
                  <a:srgbClr val="0D143C"/>
                </a:solidFill>
              </a:rPr>
              <a:t>증가중인 교통 혼잡 비용</a:t>
            </a:r>
            <a:endParaRPr lang="en-US" altLang="ko-KR" sz="1600" b="1" dirty="0">
              <a:solidFill>
                <a:srgbClr val="0D143C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0D143C"/>
                </a:solidFill>
              </a:rPr>
              <a:t>드론배송</a:t>
            </a:r>
            <a:r>
              <a:rPr lang="ko-KR" altLang="en-US" sz="1600" dirty="0">
                <a:solidFill>
                  <a:srgbClr val="0D143C"/>
                </a:solidFill>
              </a:rPr>
              <a:t> 사용시 </a:t>
            </a:r>
            <a:r>
              <a:rPr lang="ko-KR" altLang="en-US" sz="1600" b="1" dirty="0">
                <a:solidFill>
                  <a:srgbClr val="0D143C"/>
                </a:solidFill>
              </a:rPr>
              <a:t>온실가스 배출량 대폭 감소</a:t>
            </a:r>
            <a:endParaRPr lang="en-US" altLang="ko-KR" sz="1600" b="1" dirty="0">
              <a:solidFill>
                <a:srgbClr val="0D143C"/>
              </a:solidFill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0D143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36DB7-B346-19C2-7F66-17B114D1E28E}"/>
              </a:ext>
            </a:extLst>
          </p:cNvPr>
          <p:cNvSpPr txBox="1"/>
          <p:nvPr/>
        </p:nvSpPr>
        <p:spPr>
          <a:xfrm>
            <a:off x="852141" y="902217"/>
            <a:ext cx="165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WHY</a:t>
            </a:r>
            <a:endParaRPr lang="ko-KR" altLang="en-US" sz="48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3B7A5B-FFCA-5D4C-197D-BC753C76D886}"/>
              </a:ext>
            </a:extLst>
          </p:cNvPr>
          <p:cNvSpPr txBox="1"/>
          <p:nvPr/>
        </p:nvSpPr>
        <p:spPr>
          <a:xfrm flipH="1">
            <a:off x="1766687" y="1327439"/>
            <a:ext cx="417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D143C"/>
                </a:solidFill>
              </a:rPr>
              <a:t>왜 </a:t>
            </a:r>
            <a:r>
              <a:rPr lang="ko-KR" altLang="en-US" sz="2000" b="1" dirty="0" err="1">
                <a:solidFill>
                  <a:srgbClr val="0D143C"/>
                </a:solidFill>
              </a:rPr>
              <a:t>드론</a:t>
            </a:r>
            <a:r>
              <a:rPr lang="ko-KR" altLang="en-US" sz="2000" b="1" dirty="0">
                <a:solidFill>
                  <a:srgbClr val="0D143C"/>
                </a:solidFill>
              </a:rPr>
              <a:t> 배송</a:t>
            </a:r>
            <a:r>
              <a:rPr lang="ko-KR" altLang="en-US" sz="2000" dirty="0">
                <a:solidFill>
                  <a:srgbClr val="0D143C"/>
                </a:solidFill>
              </a:rPr>
              <a:t>인가</a:t>
            </a:r>
            <a:r>
              <a:rPr lang="en-US" altLang="ko-KR" sz="2000" dirty="0">
                <a:solidFill>
                  <a:srgbClr val="0D143C"/>
                </a:solidFill>
              </a:rPr>
              <a:t>?</a:t>
            </a:r>
            <a:endParaRPr lang="ko-KR" altLang="en-US" sz="2000" dirty="0">
              <a:solidFill>
                <a:srgbClr val="0D143C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A146A0-E253-D517-75FA-3907C552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287" y="2311632"/>
            <a:ext cx="2756694" cy="1826310"/>
          </a:xfrm>
          <a:prstGeom prst="rect">
            <a:avLst/>
          </a:prstGeom>
          <a:effectLst/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D79403-903E-D1BE-13B0-7986EA4CF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2" y="1324330"/>
            <a:ext cx="403219" cy="4032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4BF073-5FD1-D28C-57E2-D901E3DC8FB9}"/>
              </a:ext>
            </a:extLst>
          </p:cNvPr>
          <p:cNvSpPr txBox="1"/>
          <p:nvPr/>
        </p:nvSpPr>
        <p:spPr>
          <a:xfrm>
            <a:off x="5380323" y="2198857"/>
            <a:ext cx="143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REASON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48" name="그림 2047">
            <a:extLst>
              <a:ext uri="{FF2B5EF4-FFF2-40B4-BE49-F238E27FC236}">
                <a16:creationId xmlns:a16="http://schemas.microsoft.com/office/drawing/2014/main" id="{4B966773-76DC-9C45-D033-68356BC5E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451" y="4414841"/>
            <a:ext cx="2756695" cy="1826311"/>
          </a:xfrm>
          <a:prstGeom prst="rect">
            <a:avLst/>
          </a:prstGeom>
        </p:spPr>
      </p:pic>
      <p:sp>
        <p:nvSpPr>
          <p:cNvPr id="2049" name="TextBox 2048">
            <a:extLst>
              <a:ext uri="{FF2B5EF4-FFF2-40B4-BE49-F238E27FC236}">
                <a16:creationId xmlns:a16="http://schemas.microsoft.com/office/drawing/2014/main" id="{0D443CA0-CA76-66C3-72D7-AFD5086F5E64}"/>
              </a:ext>
            </a:extLst>
          </p:cNvPr>
          <p:cNvSpPr txBox="1"/>
          <p:nvPr/>
        </p:nvSpPr>
        <p:spPr>
          <a:xfrm>
            <a:off x="8785907" y="490765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최대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54%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9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42819" y="122413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개발 일정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938" y="1707771"/>
            <a:ext cx="951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809750" y="2083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강M" panose="02030600000101010101" pitchFamily="18" charset="-127"/>
              <a:ea typeface="HY강M" panose="02030600000101010101" pitchFamily="18" charset="-127"/>
              <a:cs typeface="굴림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3868"/>
              </p:ext>
            </p:extLst>
          </p:nvPr>
        </p:nvGraphicFramePr>
        <p:xfrm>
          <a:off x="1657350" y="2030936"/>
          <a:ext cx="8572500" cy="3861435"/>
        </p:xfrm>
        <a:graphic>
          <a:graphicData uri="http://schemas.openxmlformats.org/drawingml/2006/table">
            <a:tbl>
              <a:tblPr/>
              <a:tblGrid>
                <a:gridCol w="1640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프로젝트 기획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구축</a:t>
                      </a:r>
                      <a:endParaRPr lang="ko-KR" altLang="en-US" sz="1100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  <a:r>
                        <a:rPr lang="ko-KR" altLang="en-US" b="0" dirty="0">
                          <a:effectLst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관리자페이지 기능구현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프론트 페이지 기능구현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홈페이지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홈페이지 기능구현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최종발표준비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56849" y="1594772"/>
            <a:ext cx="82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3/22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08855" y="1607763"/>
            <a:ext cx="76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4/5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849" y="1607763"/>
            <a:ext cx="82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4/12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86233" y="1594772"/>
            <a:ext cx="82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4/19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72201" y="1607763"/>
            <a:ext cx="92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4/26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48696" y="1607763"/>
            <a:ext cx="90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3/29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3291594" y="2039938"/>
            <a:ext cx="909176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3291594" y="2533995"/>
            <a:ext cx="1575969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392777" y="2956866"/>
            <a:ext cx="4337999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392777" y="3455670"/>
            <a:ext cx="3578689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4392777" y="3993912"/>
            <a:ext cx="4337537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4392777" y="4464766"/>
            <a:ext cx="2448873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5381059" y="4910924"/>
            <a:ext cx="4196018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692209" y="5434956"/>
            <a:ext cx="1471711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C4BE59-B68F-4394-BA55-C7553ED7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8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374" y="718507"/>
            <a:ext cx="12068426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43828" y="923607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87325" y="1110325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0975" y="297684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62492" y="81222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69646" y="6547779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3953" y="6547779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59916"/>
            <a:ext cx="591683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None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개발플랫폼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환경 및 사용기술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2" name="Google Shape;163;p14">
            <a:extLst>
              <a:ext uri="{FF2B5EF4-FFF2-40B4-BE49-F238E27FC236}">
                <a16:creationId xmlns:a16="http://schemas.microsoft.com/office/drawing/2014/main" id="{6767A28F-B6D1-95B9-85D4-F63D5D4853CE}"/>
              </a:ext>
            </a:extLst>
          </p:cNvPr>
          <p:cNvSpPr txBox="1"/>
          <p:nvPr/>
        </p:nvSpPr>
        <p:spPr>
          <a:xfrm>
            <a:off x="396256" y="1351702"/>
            <a:ext cx="1871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170;p14">
            <a:extLst>
              <a:ext uri="{FF2B5EF4-FFF2-40B4-BE49-F238E27FC236}">
                <a16:creationId xmlns:a16="http://schemas.microsoft.com/office/drawing/2014/main" id="{DDF8DD8A-D84D-5D8C-5CC7-6008D7B2D0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77" y="2008829"/>
            <a:ext cx="921308" cy="146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14">
            <a:extLst>
              <a:ext uri="{FF2B5EF4-FFF2-40B4-BE49-F238E27FC236}">
                <a16:creationId xmlns:a16="http://schemas.microsoft.com/office/drawing/2014/main" id="{1576FDB7-229B-88E6-1025-02B3D5454B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6050" y="2111242"/>
            <a:ext cx="921295" cy="140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6;p14">
            <a:extLst>
              <a:ext uri="{FF2B5EF4-FFF2-40B4-BE49-F238E27FC236}">
                <a16:creationId xmlns:a16="http://schemas.microsoft.com/office/drawing/2014/main" id="{2AE0BEA4-1482-FFE0-CEA3-A7F80C476A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397" y="3589455"/>
            <a:ext cx="1809293" cy="91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7;p14">
            <a:extLst>
              <a:ext uri="{FF2B5EF4-FFF2-40B4-BE49-F238E27FC236}">
                <a16:creationId xmlns:a16="http://schemas.microsoft.com/office/drawing/2014/main" id="{294B6348-71BF-02A4-BE7C-D017D059702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33784" b="35965"/>
          <a:stretch/>
        </p:blipFill>
        <p:spPr>
          <a:xfrm>
            <a:off x="109218" y="4538750"/>
            <a:ext cx="2445775" cy="5944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69;p14">
            <a:extLst>
              <a:ext uri="{FF2B5EF4-FFF2-40B4-BE49-F238E27FC236}">
                <a16:creationId xmlns:a16="http://schemas.microsoft.com/office/drawing/2014/main" id="{FCB4C331-7FE3-63FE-191B-04C303C1EE4B}"/>
              </a:ext>
            </a:extLst>
          </p:cNvPr>
          <p:cNvSpPr txBox="1"/>
          <p:nvPr/>
        </p:nvSpPr>
        <p:spPr>
          <a:xfrm>
            <a:off x="2725353" y="1345591"/>
            <a:ext cx="24459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적용기술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157;p14">
            <a:extLst>
              <a:ext uri="{FF2B5EF4-FFF2-40B4-BE49-F238E27FC236}">
                <a16:creationId xmlns:a16="http://schemas.microsoft.com/office/drawing/2014/main" id="{E369617D-B1A3-D611-94FA-AD863085CCE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45965" y="2088405"/>
            <a:ext cx="2312231" cy="121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62;p14" descr="ajaxì ëí ì´ë¯¸ì§ ê²ìê²°ê³¼">
            <a:extLst>
              <a:ext uri="{FF2B5EF4-FFF2-40B4-BE49-F238E27FC236}">
                <a16:creationId xmlns:a16="http://schemas.microsoft.com/office/drawing/2014/main" id="{6F90518B-3850-50AA-D367-201FA636DB3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73302" y="2083978"/>
            <a:ext cx="1202926" cy="132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155;p14">
            <a:extLst>
              <a:ext uri="{FF2B5EF4-FFF2-40B4-BE49-F238E27FC236}">
                <a16:creationId xmlns:a16="http://schemas.microsoft.com/office/drawing/2014/main" id="{04FB86B6-39D2-F400-2E6E-6A6F6EC0E51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3770" y="4578151"/>
            <a:ext cx="860391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165;p14">
            <a:extLst>
              <a:ext uri="{FF2B5EF4-FFF2-40B4-BE49-F238E27FC236}">
                <a16:creationId xmlns:a16="http://schemas.microsoft.com/office/drawing/2014/main" id="{C9C7FCFF-E05B-D88F-2736-F1011D10186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87330" y="3412152"/>
            <a:ext cx="1645657" cy="130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168;p14">
            <a:extLst>
              <a:ext uri="{FF2B5EF4-FFF2-40B4-BE49-F238E27FC236}">
                <a16:creationId xmlns:a16="http://schemas.microsoft.com/office/drawing/2014/main" id="{5A4B764E-755A-FCFC-1F60-58561029D6E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73407" y="3469566"/>
            <a:ext cx="2445774" cy="91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158;p14">
            <a:extLst>
              <a:ext uri="{FF2B5EF4-FFF2-40B4-BE49-F238E27FC236}">
                <a16:creationId xmlns:a16="http://schemas.microsoft.com/office/drawing/2014/main" id="{D27AFF15-3C1B-DFE2-4E06-2C89CB5E740E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27162" y="4755890"/>
            <a:ext cx="818876" cy="11993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164;p14">
            <a:extLst>
              <a:ext uri="{FF2B5EF4-FFF2-40B4-BE49-F238E27FC236}">
                <a16:creationId xmlns:a16="http://schemas.microsoft.com/office/drawing/2014/main" id="{C5C06071-1211-47E4-AC5B-3CBCDD99B95E}"/>
              </a:ext>
            </a:extLst>
          </p:cNvPr>
          <p:cNvSpPr txBox="1"/>
          <p:nvPr/>
        </p:nvSpPr>
        <p:spPr>
          <a:xfrm>
            <a:off x="9772064" y="1298384"/>
            <a:ext cx="1110300" cy="56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8" name="Google Shape;152;p14">
            <a:extLst>
              <a:ext uri="{FF2B5EF4-FFF2-40B4-BE49-F238E27FC236}">
                <a16:creationId xmlns:a16="http://schemas.microsoft.com/office/drawing/2014/main" id="{EE4DC1CA-2FF8-94C7-1957-6FB4FC2E73E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37196" y="2143875"/>
            <a:ext cx="904736" cy="118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154;p14">
            <a:extLst>
              <a:ext uri="{FF2B5EF4-FFF2-40B4-BE49-F238E27FC236}">
                <a16:creationId xmlns:a16="http://schemas.microsoft.com/office/drawing/2014/main" id="{C0336C48-7466-81C2-0DB1-D47E518BB307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32802" y="2135179"/>
            <a:ext cx="777798" cy="113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156;p14">
            <a:extLst>
              <a:ext uri="{FF2B5EF4-FFF2-40B4-BE49-F238E27FC236}">
                <a16:creationId xmlns:a16="http://schemas.microsoft.com/office/drawing/2014/main" id="{AE8574B5-AF79-86E1-ED91-67C26BBF22C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16244" y="3610209"/>
            <a:ext cx="889488" cy="11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164;p14">
            <a:extLst>
              <a:ext uri="{FF2B5EF4-FFF2-40B4-BE49-F238E27FC236}">
                <a16:creationId xmlns:a16="http://schemas.microsoft.com/office/drawing/2014/main" id="{943E8706-301C-69E9-DF04-75F4A146BBE0}"/>
              </a:ext>
            </a:extLst>
          </p:cNvPr>
          <p:cNvSpPr txBox="1"/>
          <p:nvPr/>
        </p:nvSpPr>
        <p:spPr>
          <a:xfrm>
            <a:off x="7089564" y="1353886"/>
            <a:ext cx="1110300" cy="56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개발툴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5" name="그림 2064">
            <a:extLst>
              <a:ext uri="{FF2B5EF4-FFF2-40B4-BE49-F238E27FC236}">
                <a16:creationId xmlns:a16="http://schemas.microsoft.com/office/drawing/2014/main" id="{D88AD9A6-9F80-E1B7-F48C-E61EB352304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12" y="2021523"/>
            <a:ext cx="1726124" cy="843566"/>
          </a:xfrm>
          <a:prstGeom prst="rect">
            <a:avLst/>
          </a:prstGeom>
        </p:spPr>
      </p:pic>
      <p:pic>
        <p:nvPicPr>
          <p:cNvPr id="2067" name="그림 2066">
            <a:extLst>
              <a:ext uri="{FF2B5EF4-FFF2-40B4-BE49-F238E27FC236}">
                <a16:creationId xmlns:a16="http://schemas.microsoft.com/office/drawing/2014/main" id="{506FA8AA-76B4-5007-4FBF-3ECEEA786A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49295" y="2916614"/>
            <a:ext cx="1726124" cy="919255"/>
          </a:xfrm>
          <a:prstGeom prst="rect">
            <a:avLst/>
          </a:prstGeom>
        </p:spPr>
      </p:pic>
      <p:pic>
        <p:nvPicPr>
          <p:cNvPr id="2069" name="그림 2068">
            <a:extLst>
              <a:ext uri="{FF2B5EF4-FFF2-40B4-BE49-F238E27FC236}">
                <a16:creationId xmlns:a16="http://schemas.microsoft.com/office/drawing/2014/main" id="{662A4C88-4431-F155-4ACE-6026C12890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9950" y="4099762"/>
            <a:ext cx="2002354" cy="12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설계내용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요구사항명세서</a:t>
            </a:r>
            <a:r>
              <a:rPr lang="en-US" altLang="ko-KR" sz="2400" b="1" dirty="0"/>
              <a:t>)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997563" y="3361809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명세서 작성</a:t>
            </a:r>
          </a:p>
        </p:txBody>
      </p: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B6737D88-8D96-3928-300A-037424F4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7832" y="1092015"/>
            <a:ext cx="7373100" cy="4351338"/>
          </a:xfr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3B8353D-1651-9BC1-2799-39157CB9A148}"/>
              </a:ext>
            </a:extLst>
          </p:cNvPr>
          <p:cNvSpPr/>
          <p:nvPr/>
        </p:nvSpPr>
        <p:spPr>
          <a:xfrm flipV="1">
            <a:off x="4659083" y="5643148"/>
            <a:ext cx="87088" cy="81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AA38DA-7C47-071A-5F90-D76572A6183E}"/>
              </a:ext>
            </a:extLst>
          </p:cNvPr>
          <p:cNvSpPr/>
          <p:nvPr/>
        </p:nvSpPr>
        <p:spPr>
          <a:xfrm flipV="1">
            <a:off x="4662794" y="5896714"/>
            <a:ext cx="87088" cy="81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67C278-F957-57B9-35D6-E3EA9494024C}"/>
              </a:ext>
            </a:extLst>
          </p:cNvPr>
          <p:cNvSpPr/>
          <p:nvPr/>
        </p:nvSpPr>
        <p:spPr>
          <a:xfrm flipV="1">
            <a:off x="4663433" y="6152596"/>
            <a:ext cx="87088" cy="81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9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5904</TotalTime>
  <Words>1077</Words>
  <Application>Microsoft Office PowerPoint</Application>
  <PresentationFormat>와이드스크린</PresentationFormat>
  <Paragraphs>342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HY강M</vt:lpstr>
      <vt:lpstr>Noto Sans KR</vt:lpstr>
      <vt:lpstr>맑은 고딕</vt:lpstr>
      <vt:lpstr>맑은 고딕</vt:lpstr>
      <vt:lpstr>-윤고딕310</vt:lpstr>
      <vt:lpstr>-윤고딕350</vt:lpstr>
      <vt:lpstr>함초롬돋움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3-3</dc:creator>
  <cp:lastModifiedBy>3-5</cp:lastModifiedBy>
  <cp:revision>59</cp:revision>
  <dcterms:created xsi:type="dcterms:W3CDTF">2023-04-26T06:04:08Z</dcterms:created>
  <dcterms:modified xsi:type="dcterms:W3CDTF">2023-05-02T07:52:06Z</dcterms:modified>
</cp:coreProperties>
</file>